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1102" r:id="rId2"/>
    <p:sldId id="1103" r:id="rId3"/>
    <p:sldId id="1133" r:id="rId4"/>
    <p:sldId id="1140" r:id="rId5"/>
    <p:sldId id="267" r:id="rId6"/>
    <p:sldId id="1149" r:id="rId7"/>
    <p:sldId id="1148" r:id="rId8"/>
    <p:sldId id="257" r:id="rId9"/>
    <p:sldId id="1139" r:id="rId10"/>
    <p:sldId id="1145" r:id="rId11"/>
    <p:sldId id="307" r:id="rId12"/>
    <p:sldId id="366" r:id="rId13"/>
    <p:sldId id="1150" r:id="rId14"/>
    <p:sldId id="1095" r:id="rId15"/>
    <p:sldId id="1119" r:id="rId16"/>
    <p:sldId id="1110" r:id="rId17"/>
    <p:sldId id="972" r:id="rId18"/>
    <p:sldId id="256" r:id="rId19"/>
    <p:sldId id="1121" r:id="rId20"/>
    <p:sldId id="623" r:id="rId21"/>
    <p:sldId id="275" r:id="rId22"/>
    <p:sldId id="1006" r:id="rId23"/>
    <p:sldId id="996" r:id="rId24"/>
    <p:sldId id="1100" r:id="rId25"/>
    <p:sldId id="1058" r:id="rId26"/>
    <p:sldId id="637" r:id="rId27"/>
    <p:sldId id="1057" r:id="rId2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1102"/>
            <p14:sldId id="1103"/>
            <p14:sldId id="1133"/>
            <p14:sldId id="1140"/>
            <p14:sldId id="267"/>
            <p14:sldId id="1149"/>
            <p14:sldId id="1148"/>
            <p14:sldId id="257"/>
            <p14:sldId id="1139"/>
            <p14:sldId id="1145"/>
            <p14:sldId id="307"/>
            <p14:sldId id="366"/>
            <p14:sldId id="1150"/>
            <p14:sldId id="1095"/>
            <p14:sldId id="1119"/>
            <p14:sldId id="1110"/>
            <p14:sldId id="972"/>
            <p14:sldId id="256"/>
            <p14:sldId id="1121"/>
            <p14:sldId id="623"/>
            <p14:sldId id="275"/>
            <p14:sldId id="1006"/>
            <p14:sldId id="996"/>
            <p14:sldId id="1100"/>
            <p14:sldId id="1058"/>
            <p14:sldId id="637"/>
            <p14:sldId id="1057"/>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95425" autoAdjust="0"/>
  </p:normalViewPr>
  <p:slideViewPr>
    <p:cSldViewPr snapToGrid="0" showGuides="1">
      <p:cViewPr varScale="1">
        <p:scale>
          <a:sx n="104" d="100"/>
          <a:sy n="104" d="100"/>
        </p:scale>
        <p:origin x="492" y="72"/>
      </p:cViewPr>
      <p:guideLst>
        <p:guide orient="horz" pos="2205"/>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2023/10/24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a:t>
            </a:fld>
            <a:endParaRPr kumimoji="1" lang="ja-JP" altLang="en-US"/>
          </a:p>
        </p:txBody>
      </p:sp>
    </p:spTree>
    <p:extLst>
      <p:ext uri="{BB962C8B-B14F-4D97-AF65-F5344CB8AC3E}">
        <p14:creationId xmlns:p14="http://schemas.microsoft.com/office/powerpoint/2010/main" val="125500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9</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14</a:t>
            </a:fld>
            <a:endParaRPr kumimoji="1" lang="ja-JP" altLang="en-US"/>
          </a:p>
        </p:txBody>
      </p:sp>
    </p:spTree>
    <p:extLst>
      <p:ext uri="{BB962C8B-B14F-4D97-AF65-F5344CB8AC3E}">
        <p14:creationId xmlns:p14="http://schemas.microsoft.com/office/powerpoint/2010/main" val="3544720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20</a:t>
            </a:fld>
            <a:endParaRPr kumimoji="1" lang="ja-JP" altLang="en-US"/>
          </a:p>
        </p:txBody>
      </p:sp>
    </p:spTree>
    <p:extLst>
      <p:ext uri="{BB962C8B-B14F-4D97-AF65-F5344CB8AC3E}">
        <p14:creationId xmlns:p14="http://schemas.microsoft.com/office/powerpoint/2010/main" val="358050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2023/10/24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5.jpeg"/><Relationship Id="rId11" Type="http://schemas.openxmlformats.org/officeDocument/2006/relationships/image" Target="../media/image32.png"/><Relationship Id="rId5" Type="http://schemas.openxmlformats.org/officeDocument/2006/relationships/image" Target="../media/image7.jpe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eg"/><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51.jpeg"/><Relationship Id="rId5" Type="http://schemas.openxmlformats.org/officeDocument/2006/relationships/image" Target="../media/image46.jpeg"/><Relationship Id="rId10" Type="http://schemas.openxmlformats.org/officeDocument/2006/relationships/image" Target="../media/image50.jpeg"/><Relationship Id="rId4" Type="http://schemas.openxmlformats.org/officeDocument/2006/relationships/image" Target="../media/image45.jpeg"/><Relationship Id="rId9"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image" Target="../media/image5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インテリジェンスの失敗</a:t>
            </a:r>
            <a:endParaRPr kumimoji="1"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バルバロッサ作戦</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808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生成</a:t>
            </a:r>
            <a:r>
              <a:rPr kumimoji="1" lang="en-US" altLang="ja-JP" sz="8000" b="1" dirty="0">
                <a:latin typeface="BIZ UDPゴシック" panose="020B0400000000000000" pitchFamily="50" charset="-128"/>
                <a:ea typeface="BIZ UDPゴシック" panose="020B0400000000000000" pitchFamily="50" charset="-128"/>
              </a:rPr>
              <a:t>AI</a:t>
            </a:r>
            <a:r>
              <a:rPr kumimoji="1" lang="ja-JP" altLang="en-US" sz="8000" b="1" dirty="0">
                <a:latin typeface="BIZ UDPゴシック" panose="020B0400000000000000" pitchFamily="50" charset="-128"/>
                <a:ea typeface="BIZ UDPゴシック" panose="020B0400000000000000" pitchFamily="50" charset="-128"/>
              </a:rPr>
              <a:t>による</a:t>
            </a:r>
            <a:endParaRPr kumimoji="1"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ディープフェイクの脅威</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56620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イスラエルの多層防空システム</a:t>
            </a:r>
          </a:p>
        </p:txBody>
      </p:sp>
      <p:sp>
        <p:nvSpPr>
          <p:cNvPr id="7" name="テキスト ボックス 6">
            <a:extLst>
              <a:ext uri="{FF2B5EF4-FFF2-40B4-BE49-F238E27FC236}">
                <a16:creationId xmlns:a16="http://schemas.microsoft.com/office/drawing/2014/main" id="{97C31872-AB5E-2950-8E41-3C6627286A89}"/>
              </a:ext>
            </a:extLst>
          </p:cNvPr>
          <p:cNvSpPr txBox="1"/>
          <p:nvPr/>
        </p:nvSpPr>
        <p:spPr>
          <a:xfrm>
            <a:off x="0" y="6613048"/>
            <a:ext cx="6964280" cy="261610"/>
          </a:xfrm>
          <a:prstGeom prst="rect">
            <a:avLst/>
          </a:prstGeom>
          <a:noFill/>
        </p:spPr>
        <p:txBody>
          <a:bodyPr wrap="square">
            <a:spAutoFit/>
          </a:bodyPr>
          <a:lstStyle/>
          <a:p>
            <a:r>
              <a:rPr lang="ja-JP" altLang="en-US" sz="1100" dirty="0">
                <a:latin typeface="Amasis MT Pro Black" panose="02040A04050005020304" pitchFamily="18" charset="0"/>
              </a:rPr>
              <a:t>（</a:t>
            </a:r>
            <a:r>
              <a:rPr lang="en-US" altLang="ja-JP" sz="1100" dirty="0">
                <a:latin typeface="Amasis MT Pro Black" panose="02040A04050005020304" pitchFamily="18" charset="0"/>
              </a:rPr>
              <a:t>Source</a:t>
            </a:r>
            <a:r>
              <a:rPr lang="ja-JP" altLang="en-US" sz="1100" dirty="0">
                <a:latin typeface="Amasis MT Pro Black" panose="02040A04050005020304" pitchFamily="18" charset="0"/>
              </a:rPr>
              <a:t>）</a:t>
            </a:r>
            <a:r>
              <a:rPr lang="en-US" altLang="ja-JP" sz="1100" dirty="0">
                <a:latin typeface="Amasis MT Pro Black" panose="02040A04050005020304" pitchFamily="18" charset="0"/>
              </a:rPr>
              <a:t>https://twitter.com/sputnik_jp/status/1712457947895263350/photo/1</a:t>
            </a:r>
            <a:endParaRPr lang="ja-JP" altLang="en-US" sz="1100" dirty="0">
              <a:latin typeface="Amasis MT Pro Black" panose="02040A04050005020304" pitchFamily="18" charset="0"/>
            </a:endParaRPr>
          </a:p>
        </p:txBody>
      </p:sp>
      <p:pic>
        <p:nvPicPr>
          <p:cNvPr id="9218" name="Picture 2" descr="画像">
            <a:extLst>
              <a:ext uri="{FF2B5EF4-FFF2-40B4-BE49-F238E27FC236}">
                <a16:creationId xmlns:a16="http://schemas.microsoft.com/office/drawing/2014/main" id="{A5262F57-231D-D34A-C03B-B6119EA32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49449"/>
            <a:ext cx="6014484" cy="60144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画像">
            <a:extLst>
              <a:ext uri="{FF2B5EF4-FFF2-40B4-BE49-F238E27FC236}">
                <a16:creationId xmlns:a16="http://schemas.microsoft.com/office/drawing/2014/main" id="{69A49F29-F6CC-34EC-7C5E-12E96BCF8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83870"/>
            <a:ext cx="5980062" cy="598006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3E80A7C-150C-1078-1C95-72AA3C6B4B37}"/>
              </a:ext>
            </a:extLst>
          </p:cNvPr>
          <p:cNvSpPr txBox="1"/>
          <p:nvPr/>
        </p:nvSpPr>
        <p:spPr>
          <a:xfrm>
            <a:off x="6014484" y="6613048"/>
            <a:ext cx="6177516" cy="261610"/>
          </a:xfrm>
          <a:prstGeom prst="rect">
            <a:avLst/>
          </a:prstGeom>
          <a:noFill/>
        </p:spPr>
        <p:txBody>
          <a:bodyPr wrap="square">
            <a:spAutoFit/>
          </a:bodyPr>
          <a:lstStyle/>
          <a:p>
            <a:r>
              <a:rPr lang="ja-JP" altLang="en-US" sz="1100" dirty="0">
                <a:latin typeface="Amasis MT Pro Black" panose="02040A04050005020304" pitchFamily="18" charset="0"/>
              </a:rPr>
              <a:t>（</a:t>
            </a:r>
            <a:r>
              <a:rPr lang="en-US" altLang="ja-JP" sz="1100" dirty="0">
                <a:latin typeface="Amasis MT Pro Black" panose="02040A04050005020304" pitchFamily="18" charset="0"/>
              </a:rPr>
              <a:t>Source</a:t>
            </a:r>
            <a:r>
              <a:rPr lang="ja-JP" altLang="en-US" sz="1100" dirty="0">
                <a:latin typeface="Amasis MT Pro Black" panose="02040A04050005020304" pitchFamily="18" charset="0"/>
              </a:rPr>
              <a:t>）</a:t>
            </a:r>
            <a:r>
              <a:rPr lang="en-US" altLang="ja-JP" sz="1100" dirty="0">
                <a:latin typeface="Amasis MT Pro Black" panose="02040A04050005020304" pitchFamily="18" charset="0"/>
              </a:rPr>
              <a:t>https://twitter.com/sputnik_jp/status/1712457947895263350/photo/2</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68267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アイアン・ビームの迎撃シーンはフェイルです～</a:t>
            </a:r>
            <a:r>
              <a:rPr kumimoji="1" lang="en-US" altLang="ja-JP" sz="2400" b="1" dirty="0">
                <a:latin typeface="BIZ UDPゴシック" panose="020B0400000000000000" pitchFamily="50" charset="-128"/>
                <a:ea typeface="BIZ UDPゴシック" panose="020B0400000000000000" pitchFamily="50" charset="-128"/>
              </a:rPr>
              <a:t>ARMA 3 REVIEW</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3A7FC92-41D1-809E-4DC3-A73A9475B9C8}"/>
              </a:ext>
            </a:extLst>
          </p:cNvPr>
          <p:cNvPicPr>
            <a:picLocks noChangeAspect="1"/>
          </p:cNvPicPr>
          <p:nvPr/>
        </p:nvPicPr>
        <p:blipFill>
          <a:blip r:embed="rId2"/>
          <a:stretch>
            <a:fillRect/>
          </a:stretch>
        </p:blipFill>
        <p:spPr>
          <a:xfrm>
            <a:off x="2046485" y="508132"/>
            <a:ext cx="7735469" cy="6286070"/>
          </a:xfrm>
          <a:prstGeom prst="rect">
            <a:avLst/>
          </a:prstGeom>
        </p:spPr>
      </p:pic>
      <p:sp>
        <p:nvSpPr>
          <p:cNvPr id="13" name="テキスト ボックス 12">
            <a:extLst>
              <a:ext uri="{FF2B5EF4-FFF2-40B4-BE49-F238E27FC236}">
                <a16:creationId xmlns:a16="http://schemas.microsoft.com/office/drawing/2014/main" id="{B668D2B6-F76B-ECFE-79E3-5C13E716C8F4}"/>
              </a:ext>
            </a:extLst>
          </p:cNvPr>
          <p:cNvSpPr txBox="1"/>
          <p:nvPr/>
        </p:nvSpPr>
        <p:spPr>
          <a:xfrm>
            <a:off x="2862675" y="6596390"/>
            <a:ext cx="6103088" cy="261610"/>
          </a:xfrm>
          <a:prstGeom prst="rect">
            <a:avLst/>
          </a:prstGeom>
          <a:noFill/>
        </p:spPr>
        <p:txBody>
          <a:bodyPr wrap="square">
            <a:spAutoFit/>
          </a:bodyPr>
          <a:lstStyle/>
          <a:p>
            <a:pPr algn="ctr"/>
            <a:r>
              <a:rPr lang="en-US" altLang="ja-JP" sz="1100" dirty="0">
                <a:latin typeface="Amasis MT Pro Black" panose="02040A04050005020304" pitchFamily="18" charset="0"/>
              </a:rPr>
              <a:t>https://www.pcgamer.com/arma-3-review/</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2679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インテリジェンス</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172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F39AA4CB-F82D-CF1B-33E8-3F39C929F000}"/>
              </a:ext>
            </a:extLst>
          </p:cNvPr>
          <p:cNvSpPr/>
          <p:nvPr/>
        </p:nvSpPr>
        <p:spPr>
          <a:xfrm>
            <a:off x="9230186" y="546924"/>
            <a:ext cx="2885614" cy="1993334"/>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見積り</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インテリジェンス</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1600" b="1" dirty="0">
                <a:solidFill>
                  <a:schemeClr val="tx1">
                    <a:lumMod val="85000"/>
                    <a:lumOff val="15000"/>
                  </a:schemeClr>
                </a:solidFill>
                <a:latin typeface="BIZ UDPゴシック" panose="020B0400000000000000" pitchFamily="50" charset="-128"/>
                <a:ea typeface="BIZ UDPゴシック" panose="020B0400000000000000" pitchFamily="50" charset="-128"/>
              </a:rPr>
              <a:t>（将来の体系的な見積り）</a:t>
            </a:r>
            <a:endParaRPr kumimoji="1" lang="en-US" altLang="ja-JP" sz="16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endParaRPr kumimoji="1" lang="en-US" altLang="ja-JP" sz="10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・～かも知れない？</a:t>
            </a:r>
            <a:endParaRPr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kumimoji="1"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・～起こるかもしれない</a:t>
            </a:r>
            <a:endParaRPr kumimoji="1"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rgbClr val="002060"/>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情報収集から未来予測</a:t>
            </a:r>
            <a:endParaRPr kumimoji="1" lang="ja-JP" altLang="en-US" sz="2400" b="1" dirty="0">
              <a:latin typeface="BIZ UDPゴシック" panose="020B0400000000000000" pitchFamily="50" charset="-128"/>
              <a:ea typeface="BIZ UDPゴシック" panose="020B0400000000000000" pitchFamily="50" charset="-128"/>
            </a:endParaRPr>
          </a:p>
        </p:txBody>
      </p:sp>
      <p:cxnSp>
        <p:nvCxnSpPr>
          <p:cNvPr id="7" name="直線矢印コネクタ 6">
            <a:extLst>
              <a:ext uri="{FF2B5EF4-FFF2-40B4-BE49-F238E27FC236}">
                <a16:creationId xmlns:a16="http://schemas.microsoft.com/office/drawing/2014/main" id="{51104E82-C3B0-23CE-6BA5-BA18E97188F9}"/>
              </a:ext>
            </a:extLst>
          </p:cNvPr>
          <p:cNvCxnSpPr>
            <a:cxnSpLocks/>
          </p:cNvCxnSpPr>
          <p:nvPr/>
        </p:nvCxnSpPr>
        <p:spPr>
          <a:xfrm flipV="1">
            <a:off x="547255" y="879765"/>
            <a:ext cx="0" cy="527165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88C1049-8163-5A18-933C-67324DC1F4CE}"/>
              </a:ext>
            </a:extLst>
          </p:cNvPr>
          <p:cNvCxnSpPr>
            <a:cxnSpLocks/>
          </p:cNvCxnSpPr>
          <p:nvPr/>
        </p:nvCxnSpPr>
        <p:spPr>
          <a:xfrm>
            <a:off x="547255" y="6120245"/>
            <a:ext cx="1138150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4C026C62-138C-C7F7-C9A3-74B8941EE6BE}"/>
              </a:ext>
            </a:extLst>
          </p:cNvPr>
          <p:cNvSpPr/>
          <p:nvPr/>
        </p:nvSpPr>
        <p:spPr>
          <a:xfrm>
            <a:off x="706586" y="4662009"/>
            <a:ext cx="9199413" cy="1260763"/>
          </a:xfrm>
          <a:prstGeom prst="round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基礎インテリジェンス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地理、歴史、政治、社会、経済、軍事など全般把握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E68E2FEB-1C5A-A82F-0668-58806913AF9B}"/>
              </a:ext>
            </a:extLst>
          </p:cNvPr>
          <p:cNvSpPr/>
          <p:nvPr/>
        </p:nvSpPr>
        <p:spPr>
          <a:xfrm rot="19986684">
            <a:off x="85135" y="3470921"/>
            <a:ext cx="9799340" cy="574964"/>
          </a:xfrm>
          <a:prstGeom prst="rightArrow">
            <a:avLst/>
          </a:prstGeom>
          <a:solidFill>
            <a:schemeClr val="bg2">
              <a:lumMod val="90000"/>
            </a:schemeClr>
          </a:solidFill>
          <a:ln>
            <a:noFill/>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A58EEA9-1973-2F21-F9A0-101ECD2BB46E}"/>
              </a:ext>
            </a:extLst>
          </p:cNvPr>
          <p:cNvSpPr/>
          <p:nvPr/>
        </p:nvSpPr>
        <p:spPr>
          <a:xfrm>
            <a:off x="6628994" y="2709711"/>
            <a:ext cx="3816923" cy="1749136"/>
          </a:xfrm>
          <a:prstGeom prst="round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動態インテリジェンス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（現在起きている事象の分析）</a:t>
            </a:r>
            <a:endParaRPr kumimoji="1" lang="en-US" altLang="ja-JP" sz="1400" b="1" dirty="0">
              <a:latin typeface="BIZ UDPゴシック" panose="020B0400000000000000" pitchFamily="50" charset="-128"/>
              <a:ea typeface="BIZ UDPゴシック" panose="020B0400000000000000" pitchFamily="50" charset="-128"/>
            </a:endParaRPr>
          </a:p>
          <a:p>
            <a:pPr algn="ctr"/>
            <a:endParaRPr kumimoji="1" lang="en-US" altLang="ja-JP" sz="1000"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・誰が、何が、いつ？</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・どうなっているのか？　なぜか？</a:t>
            </a:r>
            <a:endParaRPr kumimoji="1"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・どうなるのか？　影響は？</a:t>
            </a:r>
            <a:endParaRPr kumimoji="1" lang="en-US" altLang="ja-JP" b="1"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56FAA835-06C3-15F9-DF2D-F5C7AA18472E}"/>
              </a:ext>
            </a:extLst>
          </p:cNvPr>
          <p:cNvSpPr txBox="1"/>
          <p:nvPr/>
        </p:nvSpPr>
        <p:spPr>
          <a:xfrm>
            <a:off x="824346" y="4258792"/>
            <a:ext cx="1239982"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基礎分析</a:t>
            </a:r>
          </a:p>
        </p:txBody>
      </p:sp>
      <p:sp>
        <p:nvSpPr>
          <p:cNvPr id="21" name="テキスト ボックス 20">
            <a:extLst>
              <a:ext uri="{FF2B5EF4-FFF2-40B4-BE49-F238E27FC236}">
                <a16:creationId xmlns:a16="http://schemas.microsoft.com/office/drawing/2014/main" id="{8470AF46-3E81-F508-B7B6-7F53939EFCF3}"/>
              </a:ext>
            </a:extLst>
          </p:cNvPr>
          <p:cNvSpPr txBox="1"/>
          <p:nvPr/>
        </p:nvSpPr>
        <p:spPr>
          <a:xfrm>
            <a:off x="5476009" y="2334514"/>
            <a:ext cx="1239982" cy="400110"/>
          </a:xfrm>
          <a:prstGeom prst="rect">
            <a:avLst/>
          </a:prstGeom>
          <a:noFill/>
        </p:spPr>
        <p:txBody>
          <a:bodyPr wrap="square" rtlCol="0">
            <a:spAutoFit/>
          </a:bodyPr>
          <a:lstStyle/>
          <a:p>
            <a:r>
              <a:rPr lang="ja-JP" altLang="en-US" sz="2000" dirty="0">
                <a:latin typeface="BIZ UDPゴシック" panose="020B0400000000000000" pitchFamily="50" charset="-128"/>
                <a:ea typeface="BIZ UDPゴシック" panose="020B0400000000000000" pitchFamily="50" charset="-128"/>
              </a:rPr>
              <a:t>動態</a:t>
            </a:r>
            <a:r>
              <a:rPr kumimoji="1" lang="ja-JP" altLang="en-US" sz="2000" dirty="0">
                <a:latin typeface="BIZ UDPゴシック" panose="020B0400000000000000" pitchFamily="50" charset="-128"/>
                <a:ea typeface="BIZ UDPゴシック" panose="020B0400000000000000" pitchFamily="50" charset="-128"/>
              </a:rPr>
              <a:t>分析</a:t>
            </a:r>
          </a:p>
        </p:txBody>
      </p:sp>
      <p:sp>
        <p:nvSpPr>
          <p:cNvPr id="22" name="テキスト ボックス 21">
            <a:extLst>
              <a:ext uri="{FF2B5EF4-FFF2-40B4-BE49-F238E27FC236}">
                <a16:creationId xmlns:a16="http://schemas.microsoft.com/office/drawing/2014/main" id="{287FBC24-50DD-2E9D-1E99-B75FE22ADC38}"/>
              </a:ext>
            </a:extLst>
          </p:cNvPr>
          <p:cNvSpPr txBox="1"/>
          <p:nvPr/>
        </p:nvSpPr>
        <p:spPr>
          <a:xfrm>
            <a:off x="2807947" y="3124193"/>
            <a:ext cx="1776846" cy="523220"/>
          </a:xfrm>
          <a:prstGeom prst="rect">
            <a:avLst/>
          </a:prstGeom>
          <a:noFill/>
        </p:spPr>
        <p:txBody>
          <a:bodyPr wrap="square" rtlCol="0">
            <a:spAutoFit/>
          </a:bodyPr>
          <a:lstStyle/>
          <a:p>
            <a:r>
              <a:rPr kumimoji="1" lang="ja-JP" altLang="en-US" sz="2800" b="1" dirty="0">
                <a:solidFill>
                  <a:srgbClr val="00B050"/>
                </a:solidFill>
                <a:latin typeface="BIZ UDPゴシック" panose="020B0400000000000000" pitchFamily="50" charset="-128"/>
                <a:ea typeface="BIZ UDPゴシック" panose="020B0400000000000000" pitchFamily="50" charset="-128"/>
              </a:rPr>
              <a:t>現状分析</a:t>
            </a:r>
          </a:p>
        </p:txBody>
      </p:sp>
      <p:sp>
        <p:nvSpPr>
          <p:cNvPr id="23" name="テキスト ボックス 22">
            <a:extLst>
              <a:ext uri="{FF2B5EF4-FFF2-40B4-BE49-F238E27FC236}">
                <a16:creationId xmlns:a16="http://schemas.microsoft.com/office/drawing/2014/main" id="{A3EA4871-3B97-2E64-7977-24612945B5AE}"/>
              </a:ext>
            </a:extLst>
          </p:cNvPr>
          <p:cNvSpPr txBox="1"/>
          <p:nvPr/>
        </p:nvSpPr>
        <p:spPr>
          <a:xfrm>
            <a:off x="10697585" y="2509656"/>
            <a:ext cx="1511733"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見積り分析</a:t>
            </a:r>
          </a:p>
        </p:txBody>
      </p:sp>
      <p:sp>
        <p:nvSpPr>
          <p:cNvPr id="24" name="テキスト ボックス 23">
            <a:extLst>
              <a:ext uri="{FF2B5EF4-FFF2-40B4-BE49-F238E27FC236}">
                <a16:creationId xmlns:a16="http://schemas.microsoft.com/office/drawing/2014/main" id="{FEC42392-A3B4-A8C6-2658-7C3A19997749}"/>
              </a:ext>
            </a:extLst>
          </p:cNvPr>
          <p:cNvSpPr txBox="1"/>
          <p:nvPr/>
        </p:nvSpPr>
        <p:spPr>
          <a:xfrm>
            <a:off x="406584" y="6101565"/>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過去</a:t>
            </a:r>
          </a:p>
        </p:txBody>
      </p:sp>
      <p:sp>
        <p:nvSpPr>
          <p:cNvPr id="25" name="テキスト ボックス 24">
            <a:extLst>
              <a:ext uri="{FF2B5EF4-FFF2-40B4-BE49-F238E27FC236}">
                <a16:creationId xmlns:a16="http://schemas.microsoft.com/office/drawing/2014/main" id="{623A3A6E-2DAD-175C-CD9A-F28F2F734F5A}"/>
              </a:ext>
            </a:extLst>
          </p:cNvPr>
          <p:cNvSpPr txBox="1"/>
          <p:nvPr/>
        </p:nvSpPr>
        <p:spPr>
          <a:xfrm>
            <a:off x="6632251" y="6083020"/>
            <a:ext cx="704838"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現在</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94152146-D883-9F44-1899-2BC369741F0D}"/>
              </a:ext>
            </a:extLst>
          </p:cNvPr>
          <p:cNvSpPr txBox="1"/>
          <p:nvPr/>
        </p:nvSpPr>
        <p:spPr>
          <a:xfrm>
            <a:off x="11296256" y="6227172"/>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未来</a:t>
            </a:r>
          </a:p>
        </p:txBody>
      </p:sp>
      <p:sp>
        <p:nvSpPr>
          <p:cNvPr id="27" name="テキスト ボックス 26">
            <a:extLst>
              <a:ext uri="{FF2B5EF4-FFF2-40B4-BE49-F238E27FC236}">
                <a16:creationId xmlns:a16="http://schemas.microsoft.com/office/drawing/2014/main" id="{5BB68468-C267-F534-AE76-5AF328679077}"/>
              </a:ext>
            </a:extLst>
          </p:cNvPr>
          <p:cNvSpPr txBox="1"/>
          <p:nvPr/>
        </p:nvSpPr>
        <p:spPr>
          <a:xfrm>
            <a:off x="124690" y="4938618"/>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既知</a:t>
            </a:r>
          </a:p>
        </p:txBody>
      </p:sp>
      <p:sp>
        <p:nvSpPr>
          <p:cNvPr id="28" name="テキスト ボックス 27">
            <a:extLst>
              <a:ext uri="{FF2B5EF4-FFF2-40B4-BE49-F238E27FC236}">
                <a16:creationId xmlns:a16="http://schemas.microsoft.com/office/drawing/2014/main" id="{81B480D0-A49E-6807-13C1-84F0C8B5B979}"/>
              </a:ext>
            </a:extLst>
          </p:cNvPr>
          <p:cNvSpPr txBox="1"/>
          <p:nvPr/>
        </p:nvSpPr>
        <p:spPr>
          <a:xfrm>
            <a:off x="131616" y="1051470"/>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未知</a:t>
            </a:r>
          </a:p>
        </p:txBody>
      </p:sp>
      <p:sp>
        <p:nvSpPr>
          <p:cNvPr id="29" name="テキスト ボックス 28">
            <a:extLst>
              <a:ext uri="{FF2B5EF4-FFF2-40B4-BE49-F238E27FC236}">
                <a16:creationId xmlns:a16="http://schemas.microsoft.com/office/drawing/2014/main" id="{EFC0E9D9-F64B-A31C-5B96-5F4A456D4938}"/>
              </a:ext>
            </a:extLst>
          </p:cNvPr>
          <p:cNvSpPr txBox="1"/>
          <p:nvPr/>
        </p:nvSpPr>
        <p:spPr>
          <a:xfrm>
            <a:off x="7547260" y="652976"/>
            <a:ext cx="1738340" cy="523220"/>
          </a:xfrm>
          <a:prstGeom prst="rect">
            <a:avLst/>
          </a:prstGeom>
          <a:noFill/>
        </p:spPr>
        <p:txBody>
          <a:bodyPr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未来予測</a:t>
            </a:r>
          </a:p>
        </p:txBody>
      </p:sp>
      <p:sp>
        <p:nvSpPr>
          <p:cNvPr id="30" name="テキスト ボックス 29">
            <a:extLst>
              <a:ext uri="{FF2B5EF4-FFF2-40B4-BE49-F238E27FC236}">
                <a16:creationId xmlns:a16="http://schemas.microsoft.com/office/drawing/2014/main" id="{EF275D53-7ECB-3A9A-E662-17745BC9ECC7}"/>
              </a:ext>
            </a:extLst>
          </p:cNvPr>
          <p:cNvSpPr txBox="1"/>
          <p:nvPr/>
        </p:nvSpPr>
        <p:spPr>
          <a:xfrm rot="231296">
            <a:off x="965090" y="973207"/>
            <a:ext cx="7032308" cy="830997"/>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★インテリジェンスの究極目標は「</a:t>
            </a:r>
            <a:r>
              <a:rPr kumimoji="1"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kumimoji="1" lang="ja-JP" altLang="en-US" sz="2400" b="1" dirty="0">
                <a:latin typeface="BIZ UDPゴシック" panose="020B0400000000000000" pitchFamily="50" charset="-128"/>
                <a:ea typeface="BIZ UDPゴシック" panose="020B0400000000000000" pitchFamily="50" charset="-128"/>
              </a:rPr>
              <a:t>」</a:t>
            </a:r>
            <a:endParaRPr kumimoji="1" lang="en-US" altLang="ja-JP" sz="2400" b="1" dirty="0">
              <a:latin typeface="BIZ UDPゴシック" panose="020B0400000000000000" pitchFamily="50" charset="-128"/>
              <a:ea typeface="BIZ UDPゴシック" panose="020B0400000000000000" pitchFamily="50" charset="-128"/>
            </a:endParaRPr>
          </a:p>
          <a:p>
            <a:r>
              <a:rPr lang="ja-JP" altLang="en-US" sz="2400" b="1" dirty="0">
                <a:latin typeface="BIZ UDPゴシック" panose="020B0400000000000000" pitchFamily="50" charset="-128"/>
                <a:ea typeface="BIZ UDPゴシック" panose="020B0400000000000000" pitchFamily="50" charset="-128"/>
              </a:rPr>
              <a:t>★「</a:t>
            </a:r>
            <a:r>
              <a:rPr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lang="ja-JP" altLang="en-US" sz="2400" b="1" dirty="0">
                <a:latin typeface="BIZ UDPゴシック" panose="020B0400000000000000" pitchFamily="50" charset="-128"/>
                <a:ea typeface="BIZ UDPゴシック" panose="020B0400000000000000" pitchFamily="50" charset="-128"/>
              </a:rPr>
              <a:t>」とは不確実性の低減にほかならない</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DB882796-6AC8-7558-72D7-3D37B263C87B}"/>
              </a:ext>
            </a:extLst>
          </p:cNvPr>
          <p:cNvSpPr txBox="1"/>
          <p:nvPr/>
        </p:nvSpPr>
        <p:spPr>
          <a:xfrm>
            <a:off x="3629802" y="6376238"/>
            <a:ext cx="4856018"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t>
            </a:r>
            <a:r>
              <a:rPr kumimoji="1" lang="ja-JP" altLang="en-US" sz="1000" dirty="0">
                <a:latin typeface="BIZ UDPゴシック" panose="020B0400000000000000" pitchFamily="50" charset="-128"/>
                <a:ea typeface="BIZ UDPゴシック" panose="020B0400000000000000" pitchFamily="50" charset="-128"/>
              </a:rPr>
              <a:t>武器なる情報分析力 インテリジェンス実技マニュアル</a:t>
            </a:r>
            <a:r>
              <a:rPr lang="en-US" altLang="ja-JP" sz="1000" dirty="0">
                <a:latin typeface="BIZ UDPゴシック" panose="020B0400000000000000" pitchFamily="50" charset="-128"/>
                <a:ea typeface="BIZ UDPゴシック" panose="020B0400000000000000" pitchFamily="50" charset="-128"/>
              </a:rPr>
              <a:t>』</a:t>
            </a:r>
            <a:r>
              <a:rPr lang="ja-JP" altLang="en-US" sz="1000" dirty="0">
                <a:latin typeface="BIZ UDPゴシック" panose="020B0400000000000000" pitchFamily="50" charset="-128"/>
                <a:ea typeface="BIZ UDPゴシック" panose="020B0400000000000000" pitchFamily="50" charset="-128"/>
              </a:rPr>
              <a:t>　上田篤盛　並木書房</a:t>
            </a:r>
            <a:endParaRPr kumimoji="1"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5386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インテリジェンスの世界と商社</a:t>
            </a:r>
          </a:p>
        </p:txBody>
      </p:sp>
    </p:spTree>
    <p:extLst>
      <p:ext uri="{BB962C8B-B14F-4D97-AF65-F5344CB8AC3E}">
        <p14:creationId xmlns:p14="http://schemas.microsoft.com/office/powerpoint/2010/main" val="52165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インテリジェンスとは</a:t>
            </a:r>
          </a:p>
        </p:txBody>
      </p:sp>
      <p:sp>
        <p:nvSpPr>
          <p:cNvPr id="2" name="テキスト ボックス 1">
            <a:extLst>
              <a:ext uri="{FF2B5EF4-FFF2-40B4-BE49-F238E27FC236}">
                <a16:creationId xmlns:a16="http://schemas.microsoft.com/office/drawing/2014/main" id="{FFBA82A5-EBEC-98BE-72AC-5CFF84B19871}"/>
              </a:ext>
            </a:extLst>
          </p:cNvPr>
          <p:cNvSpPr txBox="1"/>
          <p:nvPr/>
        </p:nvSpPr>
        <p:spPr>
          <a:xfrm>
            <a:off x="491836" y="526394"/>
            <a:ext cx="11319164" cy="2800767"/>
          </a:xfrm>
          <a:prstGeom prst="rect">
            <a:avLst/>
          </a:prstGeom>
          <a:solidFill>
            <a:schemeClr val="accent2">
              <a:lumMod val="60000"/>
              <a:lumOff val="40000"/>
            </a:schemeClr>
          </a:solidFill>
        </p:spPr>
        <p:txBody>
          <a:bodyPr wrap="square" rtlCol="0">
            <a:spAutoFit/>
          </a:bodyPr>
          <a:lstStyle/>
          <a:p>
            <a:r>
              <a:rPr kumimoji="1" lang="ja-JP" altLang="en-US" sz="4400" dirty="0">
                <a:latin typeface="BIZ UDPゴシック" panose="020B0400000000000000" pitchFamily="50" charset="-128"/>
                <a:ea typeface="BIZ UDPゴシック" panose="020B0400000000000000" pitchFamily="50" charset="-128"/>
              </a:rPr>
              <a:t>「自国の政策立案のため必要となる諸外国に関するすべの入手可能なインフォーメーションの収集と処理、統合、分析、評価、解釈からなるプロダクト」　　　　　　　　　</a:t>
            </a:r>
            <a:r>
              <a:rPr kumimoji="1" lang="ja-JP" altLang="en-US" sz="3200" dirty="0">
                <a:latin typeface="BIZ UDPゴシック" panose="020B0400000000000000" pitchFamily="50" charset="-128"/>
                <a:ea typeface="BIZ UDPゴシック" panose="020B0400000000000000" pitchFamily="50" charset="-128"/>
              </a:rPr>
              <a:t>ジェフリー・リチェルソン</a:t>
            </a:r>
          </a:p>
        </p:txBody>
      </p:sp>
      <p:sp>
        <p:nvSpPr>
          <p:cNvPr id="4" name="テキスト ボックス 3">
            <a:extLst>
              <a:ext uri="{FF2B5EF4-FFF2-40B4-BE49-F238E27FC236}">
                <a16:creationId xmlns:a16="http://schemas.microsoft.com/office/drawing/2014/main" id="{FA170CD0-9EA4-5C55-9809-B77213D67B1E}"/>
              </a:ext>
            </a:extLst>
          </p:cNvPr>
          <p:cNvSpPr txBox="1"/>
          <p:nvPr/>
        </p:nvSpPr>
        <p:spPr>
          <a:xfrm>
            <a:off x="2667000" y="3398052"/>
            <a:ext cx="9033164" cy="1754326"/>
          </a:xfrm>
          <a:prstGeom prst="rect">
            <a:avLst/>
          </a:prstGeom>
          <a:noFill/>
        </p:spPr>
        <p:txBody>
          <a:bodyPr wrap="square" rtlCol="0">
            <a:spAutoFit/>
          </a:bodyPr>
          <a:lstStyle/>
          <a:p>
            <a:r>
              <a:rPr kumimoji="1" lang="ja-JP" altLang="en-US" sz="3600" b="1" dirty="0">
                <a:solidFill>
                  <a:schemeClr val="bg2">
                    <a:lumMod val="50000"/>
                  </a:schemeClr>
                </a:solidFill>
                <a:latin typeface="BIZ UDPゴシック" panose="020B0400000000000000" pitchFamily="50" charset="-128"/>
                <a:ea typeface="BIZ UDPゴシック" panose="020B0400000000000000" pitchFamily="50" charset="-128"/>
              </a:rPr>
              <a:t>インフォメーションに思考的かつ能動的作用を加えて、判断、決心（決断）および行動する上で役立つレベルまでに高めた知識。</a:t>
            </a:r>
          </a:p>
        </p:txBody>
      </p:sp>
      <p:pic>
        <p:nvPicPr>
          <p:cNvPr id="4098" name="Picture 2" descr="武器になる情報分析力 | 上田 篤盛 |本 | 通販 | Amazon">
            <a:extLst>
              <a:ext uri="{FF2B5EF4-FFF2-40B4-BE49-F238E27FC236}">
                <a16:creationId xmlns:a16="http://schemas.microsoft.com/office/drawing/2014/main" id="{7F0C8293-129F-3D2E-A183-0171B6FB2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36" y="3440712"/>
            <a:ext cx="2058410" cy="297900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8ADC851-C77A-C0CE-ED64-DBFF700390BD}"/>
              </a:ext>
            </a:extLst>
          </p:cNvPr>
          <p:cNvSpPr txBox="1"/>
          <p:nvPr/>
        </p:nvSpPr>
        <p:spPr>
          <a:xfrm>
            <a:off x="3515591" y="5451191"/>
            <a:ext cx="7335982" cy="830997"/>
          </a:xfrm>
          <a:prstGeom prst="rect">
            <a:avLst/>
          </a:prstGeom>
          <a:noFill/>
          <a:ln>
            <a:solidFill>
              <a:srgbClr val="C00000"/>
            </a:solidFill>
          </a:ln>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●インテリジェンス （</a:t>
            </a:r>
            <a:r>
              <a:rPr lang="en-US" altLang="ja-JP" sz="2400" b="1" i="0" dirty="0">
                <a:solidFill>
                  <a:srgbClr val="C00000"/>
                </a:solidFill>
                <a:effectLst/>
                <a:latin typeface="arial" panose="020B0604020202020204" pitchFamily="34" charset="0"/>
              </a:rPr>
              <a:t>Intelligence</a:t>
            </a:r>
            <a:r>
              <a:rPr lang="ja-JP" altLang="en-US" sz="2400" b="1" i="0" dirty="0">
                <a:solidFill>
                  <a:srgbClr val="5F6368"/>
                </a:solidFill>
                <a:effectLst/>
                <a:latin typeface="arial" panose="020B0604020202020204" pitchFamily="34" charset="0"/>
              </a:rPr>
              <a:t>）   </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　「情報」</a:t>
            </a:r>
            <a:endParaRPr kumimoji="1" lang="en-US" altLang="ja-JP" sz="2400" dirty="0">
              <a:latin typeface="BIZ UDPゴシック" panose="020B0400000000000000" pitchFamily="50" charset="-128"/>
              <a:ea typeface="BIZ UDPゴシック" panose="020B0400000000000000" pitchFamily="50" charset="-128"/>
              <a:sym typeface="Wingdings" panose="05000000000000000000" pitchFamily="2" charset="2"/>
            </a:endParaRPr>
          </a:p>
          <a:p>
            <a:r>
              <a:rPr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●インフォメーション （</a:t>
            </a:r>
            <a:r>
              <a:rPr lang="en-US" altLang="ja-JP" sz="2400" b="1" i="0" dirty="0">
                <a:solidFill>
                  <a:srgbClr val="C00000"/>
                </a:solidFill>
                <a:effectLst/>
                <a:latin typeface="arial" panose="020B0604020202020204" pitchFamily="34" charset="0"/>
              </a:rPr>
              <a:t>Information</a:t>
            </a:r>
            <a:r>
              <a:rPr lang="ja-JP" altLang="en-US" sz="2400" b="1" i="0" dirty="0">
                <a:solidFill>
                  <a:srgbClr val="5F6368"/>
                </a:solidFill>
                <a:effectLst/>
                <a:latin typeface="arial" panose="020B0604020202020204" pitchFamily="34" charset="0"/>
              </a:rPr>
              <a:t>）</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「情報資料」</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270A3328-AC47-1A51-11C4-9BF9C1E6884B}"/>
              </a:ext>
            </a:extLst>
          </p:cNvPr>
          <p:cNvSpPr txBox="1"/>
          <p:nvPr/>
        </p:nvSpPr>
        <p:spPr>
          <a:xfrm>
            <a:off x="835243" y="6352453"/>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2785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14389"/>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solidFill>
            <a:schemeClr val="tx2">
              <a:lumMod val="50000"/>
            </a:schemeClr>
          </a:solid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a:t>
            </a:r>
            <a:r>
              <a:rPr lang="ja-JP" altLang="en-US" sz="3200" dirty="0">
                <a:latin typeface="BIZ UDPゴシック" panose="020B0400000000000000" pitchFamily="50" charset="-128"/>
                <a:ea typeface="BIZ UDPゴシック" panose="020B0400000000000000" pitchFamily="50" charset="-128"/>
              </a:rPr>
              <a:t>１月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４日（金曜日）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C9B61F4C-72B2-E0DF-D489-368EE177E144}"/>
              </a:ext>
            </a:extLst>
          </p:cNvPr>
          <p:cNvSpPr txBox="1"/>
          <p:nvPr/>
        </p:nvSpPr>
        <p:spPr>
          <a:xfrm>
            <a:off x="13944" y="2364264"/>
            <a:ext cx="12178055" cy="2215991"/>
          </a:xfrm>
          <a:prstGeom prst="rect">
            <a:avLst/>
          </a:prstGeom>
          <a:noFill/>
        </p:spPr>
        <p:txBody>
          <a:bodyPr wrap="square" rtlCol="0">
            <a:spAutoFit/>
          </a:bodyPr>
          <a:lstStyle/>
          <a:p>
            <a:pPr algn="ctr"/>
            <a:r>
              <a:rPr kumimoji="1" lang="en-US" altLang="ja-JP" sz="13800" dirty="0">
                <a:solidFill>
                  <a:schemeClr val="bg1"/>
                </a:solidFill>
                <a:latin typeface="Amasis MT Pro Black" panose="02040A04050005020304" pitchFamily="18" charset="0"/>
                <a:ea typeface="BIZ UDPゴシック" panose="020B0400000000000000" pitchFamily="50" charset="-128"/>
              </a:rPr>
              <a:t>Backup-Slide</a:t>
            </a:r>
            <a:endParaRPr kumimoji="1" lang="ja-JP" altLang="en-US" sz="13800" dirty="0">
              <a:solidFill>
                <a:schemeClr val="bg1"/>
              </a:solidFill>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393833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5459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成功した奇襲とソビエト戦力の見積り誤り</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01694417-7EC9-23C1-A833-6E9B33E7D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83" y="363504"/>
            <a:ext cx="4594550" cy="60458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45C8284-E9C7-59C9-32C7-712209C5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580" y="363504"/>
            <a:ext cx="4594550" cy="60903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6BC02F4-ABB6-DA4A-2BB9-193FF116BC2A}"/>
              </a:ext>
            </a:extLst>
          </p:cNvPr>
          <p:cNvSpPr txBox="1"/>
          <p:nvPr/>
        </p:nvSpPr>
        <p:spPr>
          <a:xfrm>
            <a:off x="168617" y="6381369"/>
            <a:ext cx="5094263" cy="230832"/>
          </a:xfrm>
          <a:prstGeom prst="rect">
            <a:avLst/>
          </a:prstGeom>
          <a:noFill/>
        </p:spPr>
        <p:txBody>
          <a:bodyPr wrap="square">
            <a:spAutoFit/>
          </a:bodyPr>
          <a:lstStyle/>
          <a:p>
            <a:pPr algn="ctr"/>
            <a:r>
              <a:rPr lang="en-US" altLang="ja-JP" sz="900" dirty="0">
                <a:latin typeface="Amasis MT Pro Black" panose="02040A04050005020304" pitchFamily="18" charset="0"/>
                <a:ea typeface="BIZ UDPゴシック" panose="020B0400000000000000" pitchFamily="50" charset="-128"/>
              </a:rPr>
              <a:t>Source</a:t>
            </a:r>
            <a:r>
              <a:rPr lang="ja-JP" altLang="en-US" sz="900" dirty="0">
                <a:latin typeface="Amasis MT Pro Black" panose="02040A04050005020304" pitchFamily="18" charset="0"/>
                <a:ea typeface="BIZ UDPゴシック" panose="020B0400000000000000" pitchFamily="50" charset="-128"/>
              </a:rPr>
              <a:t>：</a:t>
            </a:r>
            <a:r>
              <a:rPr lang="en-US" altLang="ja-JP" sz="900" dirty="0">
                <a:latin typeface="Amasis MT Pro Black" panose="02040A04050005020304" pitchFamily="18" charset="0"/>
                <a:ea typeface="BIZ UDPゴシック" panose="020B0400000000000000" pitchFamily="50" charset="-128"/>
              </a:rPr>
              <a:t>ABS</a:t>
            </a:r>
            <a:r>
              <a:rPr lang="ja-JP" altLang="en-US" sz="900" dirty="0">
                <a:latin typeface="Amasis MT Pro Black" panose="02040A04050005020304" pitchFamily="18" charset="0"/>
                <a:ea typeface="BIZ UDPゴシック" panose="020B0400000000000000" pitchFamily="50" charset="-128"/>
              </a:rPr>
              <a:t>朝日　</a:t>
            </a:r>
            <a:r>
              <a:rPr lang="en-US" altLang="ja-JP" sz="900" dirty="0">
                <a:latin typeface="Amasis MT Pro Black" panose="02040A04050005020304" pitchFamily="18" charset="0"/>
                <a:ea typeface="BIZ UDPゴシック" panose="020B0400000000000000" pitchFamily="50" charset="-128"/>
              </a:rPr>
              <a:t>https://www.bs-asahi.co.jp/sunday_scoop/interview/115/</a:t>
            </a:r>
            <a:endParaRPr lang="ja-JP" altLang="en-US" sz="900" dirty="0">
              <a:latin typeface="Amasis MT Pro Black" panose="02040A04050005020304" pitchFamily="18" charset="0"/>
              <a:ea typeface="BIZ UDPゴシック" panose="020B0400000000000000" pitchFamily="50" charset="-128"/>
            </a:endParaRPr>
          </a:p>
        </p:txBody>
      </p:sp>
      <p:pic>
        <p:nvPicPr>
          <p:cNvPr id="9222" name="Picture 6" descr="ヴィルヘルム・カナリス - Wikipedia さん">
            <a:extLst>
              <a:ext uri="{FF2B5EF4-FFF2-40B4-BE49-F238E27FC236}">
                <a16:creationId xmlns:a16="http://schemas.microsoft.com/office/drawing/2014/main" id="{AF139C45-D322-96BA-B73E-B350D81D1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348" y="765495"/>
            <a:ext cx="1752600" cy="26003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3F03F29-356B-A1B4-CBE4-CD4EDF9B767C}"/>
              </a:ext>
            </a:extLst>
          </p:cNvPr>
          <p:cNvSpPr txBox="1"/>
          <p:nvPr/>
        </p:nvSpPr>
        <p:spPr>
          <a:xfrm>
            <a:off x="5183188" y="322064"/>
            <a:ext cx="171606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ドイツ国防軍情報長官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カナリス提督</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9224" name="Picture 8" descr="ラインハルト・ゲーレン - Wikipedia">
            <a:extLst>
              <a:ext uri="{FF2B5EF4-FFF2-40B4-BE49-F238E27FC236}">
                <a16:creationId xmlns:a16="http://schemas.microsoft.com/office/drawing/2014/main" id="{2F79AC94-9B6A-A4C8-D790-D407F892C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58" y="3772157"/>
            <a:ext cx="1637242" cy="26003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7BDF607-1633-9C53-768B-C13291B27365}"/>
              </a:ext>
            </a:extLst>
          </p:cNvPr>
          <p:cNvSpPr txBox="1"/>
          <p:nvPr/>
        </p:nvSpPr>
        <p:spPr>
          <a:xfrm>
            <a:off x="5183188" y="3360007"/>
            <a:ext cx="171606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東方外国軍課長</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ゲーレン</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405F455-EC68-3184-9154-DE007AA2159D}"/>
              </a:ext>
            </a:extLst>
          </p:cNvPr>
          <p:cNvSpPr txBox="1"/>
          <p:nvPr/>
        </p:nvSpPr>
        <p:spPr>
          <a:xfrm>
            <a:off x="6895473" y="6401689"/>
            <a:ext cx="5094263" cy="230832"/>
          </a:xfrm>
          <a:prstGeom prst="rect">
            <a:avLst/>
          </a:prstGeom>
          <a:noFill/>
        </p:spPr>
        <p:txBody>
          <a:bodyPr wrap="square">
            <a:spAutoFit/>
          </a:bodyPr>
          <a:lstStyle/>
          <a:p>
            <a:pPr algn="ctr"/>
            <a:r>
              <a:rPr lang="en-US" altLang="ja-JP" sz="900" dirty="0">
                <a:latin typeface="Amasis MT Pro Black" panose="02040A04050005020304" pitchFamily="18" charset="0"/>
                <a:ea typeface="BIZ UDPゴシック" panose="020B0400000000000000" pitchFamily="50" charset="-128"/>
              </a:rPr>
              <a:t>Source</a:t>
            </a:r>
            <a:r>
              <a:rPr lang="ja-JP" altLang="en-US" sz="900" dirty="0">
                <a:latin typeface="Amasis MT Pro Black" panose="02040A04050005020304" pitchFamily="18" charset="0"/>
                <a:ea typeface="BIZ UDPゴシック" panose="020B0400000000000000" pitchFamily="50" charset="-128"/>
              </a:rPr>
              <a:t>：</a:t>
            </a:r>
            <a:r>
              <a:rPr lang="en-US" altLang="ja-JP" sz="900" dirty="0">
                <a:latin typeface="Amasis MT Pro Black" panose="02040A04050005020304" pitchFamily="18" charset="0"/>
                <a:ea typeface="BIZ UDPゴシック" panose="020B0400000000000000" pitchFamily="50" charset="-128"/>
              </a:rPr>
              <a:t>ABS</a:t>
            </a:r>
            <a:r>
              <a:rPr lang="ja-JP" altLang="en-US" sz="900" dirty="0">
                <a:latin typeface="Amasis MT Pro Black" panose="02040A04050005020304" pitchFamily="18" charset="0"/>
                <a:ea typeface="BIZ UDPゴシック" panose="020B0400000000000000" pitchFamily="50" charset="-128"/>
              </a:rPr>
              <a:t>朝日　</a:t>
            </a:r>
            <a:r>
              <a:rPr lang="en-US" altLang="ja-JP" sz="900" dirty="0">
                <a:latin typeface="Amasis MT Pro Black" panose="02040A04050005020304" pitchFamily="18" charset="0"/>
                <a:ea typeface="BIZ UDPゴシック" panose="020B0400000000000000" pitchFamily="50" charset="-128"/>
              </a:rPr>
              <a:t>https://www.bs-asahi.co.jp/sunday_scoop/interview/115/</a:t>
            </a:r>
            <a:endParaRPr lang="ja-JP" altLang="en-US" sz="900" dirty="0">
              <a:latin typeface="Amasis MT Pro Black" panose="02040A04050005020304" pitchFamily="18" charset="0"/>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A647424-3650-8662-4753-B04B6B154BEC}"/>
              </a:ext>
            </a:extLst>
          </p:cNvPr>
          <p:cNvSpPr txBox="1"/>
          <p:nvPr/>
        </p:nvSpPr>
        <p:spPr>
          <a:xfrm>
            <a:off x="5193348" y="3098695"/>
            <a:ext cx="1249680" cy="215444"/>
          </a:xfrm>
          <a:prstGeom prst="rect">
            <a:avLst/>
          </a:prstGeom>
          <a:noFill/>
        </p:spPr>
        <p:txBody>
          <a:bodyPr wrap="square" rtlCol="0">
            <a:spAutoFit/>
          </a:bodyPr>
          <a:lstStyle/>
          <a:p>
            <a:r>
              <a:rPr kumimoji="1" lang="en-US" altLang="ja-JP" sz="800" dirty="0">
                <a:solidFill>
                  <a:schemeClr val="bg1"/>
                </a:solidFill>
                <a:latin typeface="BIZ UDPゴシック" panose="020B0400000000000000" pitchFamily="50" charset="-128"/>
                <a:ea typeface="BIZ UDPゴシック" panose="020B0400000000000000" pitchFamily="50" charset="-128"/>
              </a:rPr>
              <a:t>Source</a:t>
            </a:r>
            <a:r>
              <a:rPr kumimoji="1" lang="ja-JP" altLang="en-US" sz="800" dirty="0">
                <a:solidFill>
                  <a:schemeClr val="bg1"/>
                </a:solidFill>
                <a:latin typeface="BIZ UDPゴシック" panose="020B0400000000000000" pitchFamily="50" charset="-128"/>
                <a:ea typeface="BIZ UDPゴシック" panose="020B0400000000000000" pitchFamily="50" charset="-128"/>
              </a:rPr>
              <a:t>：</a:t>
            </a:r>
            <a:r>
              <a:rPr kumimoji="1" lang="en-US" altLang="ja-JP" sz="800" dirty="0">
                <a:solidFill>
                  <a:schemeClr val="bg1"/>
                </a:solidFill>
                <a:latin typeface="BIZ UDPゴシック" panose="020B0400000000000000" pitchFamily="50" charset="-128"/>
                <a:ea typeface="BIZ UDPゴシック" panose="020B0400000000000000" pitchFamily="50" charset="-128"/>
              </a:rPr>
              <a:t>Wikipedia</a:t>
            </a:r>
            <a:endParaRPr kumimoji="1"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9D635E4-5427-689F-4823-C59F251F203B}"/>
              </a:ext>
            </a:extLst>
          </p:cNvPr>
          <p:cNvSpPr txBox="1"/>
          <p:nvPr/>
        </p:nvSpPr>
        <p:spPr>
          <a:xfrm>
            <a:off x="5492656" y="6310420"/>
            <a:ext cx="1249680" cy="215444"/>
          </a:xfrm>
          <a:prstGeom prst="rect">
            <a:avLst/>
          </a:prstGeom>
          <a:noFill/>
        </p:spPr>
        <p:txBody>
          <a:bodyPr wrap="square" rtlCol="0">
            <a:spAutoFit/>
          </a:bodyPr>
          <a:lstStyle/>
          <a:p>
            <a:r>
              <a:rPr kumimoji="1" lang="en-US" altLang="ja-JP" sz="800" dirty="0">
                <a:latin typeface="BIZ UDPゴシック" panose="020B0400000000000000" pitchFamily="50" charset="-128"/>
                <a:ea typeface="BIZ UDPゴシック" panose="020B0400000000000000" pitchFamily="50" charset="-128"/>
              </a:rPr>
              <a:t>Source</a:t>
            </a:r>
            <a:r>
              <a:rPr kumimoji="1" lang="ja-JP" altLang="en-US" sz="800" dirty="0">
                <a:latin typeface="BIZ UDPゴシック" panose="020B0400000000000000" pitchFamily="50" charset="-128"/>
                <a:ea typeface="BIZ UDPゴシック" panose="020B0400000000000000" pitchFamily="50" charset="-128"/>
              </a:rPr>
              <a:t>：</a:t>
            </a:r>
            <a:r>
              <a:rPr kumimoji="1" lang="en-US" altLang="ja-JP" sz="800" dirty="0">
                <a:latin typeface="BIZ UDPゴシック" panose="020B0400000000000000" pitchFamily="50" charset="-128"/>
                <a:ea typeface="BIZ UDPゴシック" panose="020B0400000000000000" pitchFamily="50" charset="-128"/>
              </a:rPr>
              <a:t>Wikipedia</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05140CA9-D2CE-6BC6-CF05-5A911DC72AAB}"/>
              </a:ext>
            </a:extLst>
          </p:cNvPr>
          <p:cNvSpPr txBox="1"/>
          <p:nvPr/>
        </p:nvSpPr>
        <p:spPr>
          <a:xfrm rot="21122827">
            <a:off x="7438865" y="2088240"/>
            <a:ext cx="430887" cy="1502257"/>
          </a:xfrm>
          <a:prstGeom prst="rect">
            <a:avLst/>
          </a:prstGeom>
          <a:noFill/>
        </p:spPr>
        <p:txBody>
          <a:bodyPr vert="eaVert" wrap="square" rtlCol="0">
            <a:spAutoFit/>
          </a:bodyPr>
          <a:lstStyle/>
          <a:p>
            <a:r>
              <a:rPr kumimoji="1" lang="ja-JP" altLang="en-US" sz="1600" b="1" dirty="0">
                <a:solidFill>
                  <a:srgbClr val="C00000"/>
                </a:solidFill>
                <a:latin typeface="BIZ UDPゴシック" panose="020B0400000000000000" pitchFamily="50" charset="-128"/>
                <a:ea typeface="BIZ UDPゴシック" panose="020B0400000000000000" pitchFamily="50" charset="-128"/>
              </a:rPr>
              <a:t>ワルシャワ蜂起</a:t>
            </a:r>
          </a:p>
        </p:txBody>
      </p:sp>
      <p:sp>
        <p:nvSpPr>
          <p:cNvPr id="2" name="テキスト ボックス 1">
            <a:extLst>
              <a:ext uri="{FF2B5EF4-FFF2-40B4-BE49-F238E27FC236}">
                <a16:creationId xmlns:a16="http://schemas.microsoft.com/office/drawing/2014/main" id="{166CCF89-F8D7-0301-5BD8-281EF156CC6C}"/>
              </a:ext>
            </a:extLst>
          </p:cNvPr>
          <p:cNvSpPr txBox="1"/>
          <p:nvPr/>
        </p:nvSpPr>
        <p:spPr>
          <a:xfrm rot="1842533">
            <a:off x="7121361" y="4964217"/>
            <a:ext cx="1544868" cy="338554"/>
          </a:xfrm>
          <a:prstGeom prst="rect">
            <a:avLst/>
          </a:prstGeom>
          <a:solidFill>
            <a:srgbClr val="C00000"/>
          </a:solidFill>
          <a:ln>
            <a:solidFill>
              <a:srgbClr val="C00000"/>
            </a:solidFill>
          </a:ln>
        </p:spPr>
        <p:txBody>
          <a:bodyPr wrap="square" rtlCol="0">
            <a:spAutoFit/>
          </a:bodyPr>
          <a:lstStyle/>
          <a:p>
            <a:pPr algn="ctr"/>
            <a:r>
              <a:rPr kumimoji="1" lang="en-US" altLang="ja-JP" sz="1600" b="1" dirty="0">
                <a:solidFill>
                  <a:schemeClr val="bg1"/>
                </a:solidFill>
                <a:latin typeface="BIZ UDPゴシック" panose="020B0400000000000000" pitchFamily="50" charset="-128"/>
                <a:ea typeface="BIZ UDPゴシック" panose="020B0400000000000000" pitchFamily="50" charset="-128"/>
              </a:rPr>
              <a:t>6</a:t>
            </a:r>
            <a:r>
              <a:rPr kumimoji="1" lang="ja-JP" altLang="en-US" sz="1600" b="1" dirty="0">
                <a:solidFill>
                  <a:schemeClr val="bg1"/>
                </a:solidFill>
                <a:latin typeface="BIZ UDPゴシック" panose="020B0400000000000000" pitchFamily="50" charset="-128"/>
                <a:ea typeface="BIZ UDPゴシック" panose="020B0400000000000000" pitchFamily="50" charset="-128"/>
              </a:rPr>
              <a:t>月</a:t>
            </a:r>
            <a:r>
              <a:rPr kumimoji="1" lang="en-US" altLang="ja-JP" sz="1600" b="1" dirty="0">
                <a:solidFill>
                  <a:schemeClr val="bg1"/>
                </a:solidFill>
                <a:latin typeface="BIZ UDPゴシック" panose="020B0400000000000000" pitchFamily="50" charset="-128"/>
                <a:ea typeface="BIZ UDPゴシック" panose="020B0400000000000000" pitchFamily="50" charset="-128"/>
              </a:rPr>
              <a:t>22</a:t>
            </a:r>
            <a:r>
              <a:rPr kumimoji="1" lang="ja-JP" altLang="en-US" sz="1600" b="1" dirty="0">
                <a:solidFill>
                  <a:schemeClr val="bg1"/>
                </a:solidFill>
                <a:latin typeface="BIZ UDPゴシック" panose="020B0400000000000000" pitchFamily="50" charset="-128"/>
                <a:ea typeface="BIZ UDPゴシック" panose="020B0400000000000000" pitchFamily="50" charset="-128"/>
              </a:rPr>
              <a:t>日決行</a:t>
            </a:r>
          </a:p>
        </p:txBody>
      </p:sp>
    </p:spTree>
    <p:extLst>
      <p:ext uri="{BB962C8B-B14F-4D97-AF65-F5344CB8AC3E}">
        <p14:creationId xmlns:p14="http://schemas.microsoft.com/office/powerpoint/2010/main" val="3756013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テキスト ボックス 2"/>
          <p:cNvSpPr txBox="1">
            <a:spLocks noChangeArrowheads="1"/>
          </p:cNvSpPr>
          <p:nvPr/>
        </p:nvSpPr>
        <p:spPr bwMode="auto">
          <a:xfrm>
            <a:off x="4136977" y="680383"/>
            <a:ext cx="3967447" cy="461665"/>
          </a:xfrm>
          <a:prstGeom prst="rect">
            <a:avLst/>
          </a:prstGeom>
          <a:solidFill>
            <a:srgbClr val="C0000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最強のワンタイムパッド暗号</a:t>
            </a:r>
          </a:p>
        </p:txBody>
      </p:sp>
      <p:pic>
        <p:nvPicPr>
          <p:cNvPr id="2050" name="Picture 2">
            <a:extLst>
              <a:ext uri="{FF2B5EF4-FFF2-40B4-BE49-F238E27FC236}">
                <a16:creationId xmlns:a16="http://schemas.microsoft.com/office/drawing/2014/main" id="{BF7274EE-5F30-431C-8868-BF146CAC2D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6422" y="1340536"/>
            <a:ext cx="1336280" cy="216477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063E5D6-3810-4F38-A633-672C38830EE2}"/>
              </a:ext>
            </a:extLst>
          </p:cNvPr>
          <p:cNvSpPr txBox="1"/>
          <p:nvPr/>
        </p:nvSpPr>
        <p:spPr>
          <a:xfrm>
            <a:off x="8313200" y="2238256"/>
            <a:ext cx="2087418" cy="369332"/>
          </a:xfrm>
          <a:prstGeom prst="rect">
            <a:avLst/>
          </a:prstGeom>
          <a:noFill/>
        </p:spPr>
        <p:txBody>
          <a:bodyPr wrap="square" rtlCol="0">
            <a:spAutoFit/>
          </a:bodyPr>
          <a:lstStyle/>
          <a:p>
            <a:pPr algn="ctr"/>
            <a:r>
              <a:rPr kumimoji="1" lang="en-US" altLang="ja-JP" b="1"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ドイツ統計年鑑</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964042F9-CAF1-4E35-9431-832D3A05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166" y="1340536"/>
            <a:ext cx="1474458" cy="2164773"/>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9627FAEE-6C08-4181-B5C6-09CB160AF2D1}"/>
              </a:ext>
            </a:extLst>
          </p:cNvPr>
          <p:cNvSpPr txBox="1"/>
          <p:nvPr/>
        </p:nvSpPr>
        <p:spPr>
          <a:xfrm>
            <a:off x="8461473" y="1586397"/>
            <a:ext cx="17851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日本は北進せず！</a:t>
            </a:r>
          </a:p>
        </p:txBody>
      </p:sp>
      <p:cxnSp>
        <p:nvCxnSpPr>
          <p:cNvPr id="139" name="直線矢印コネクタ 138">
            <a:extLst>
              <a:ext uri="{FF2B5EF4-FFF2-40B4-BE49-F238E27FC236}">
                <a16:creationId xmlns:a16="http://schemas.microsoft.com/office/drawing/2014/main" id="{349A3D5C-5609-4365-89FC-AA6DD707AACE}"/>
              </a:ext>
            </a:extLst>
          </p:cNvPr>
          <p:cNvCxnSpPr>
            <a:stCxn id="137" idx="2"/>
            <a:endCxn id="8" idx="0"/>
          </p:cNvCxnSpPr>
          <p:nvPr/>
        </p:nvCxnSpPr>
        <p:spPr>
          <a:xfrm>
            <a:off x="9354023" y="1924951"/>
            <a:ext cx="2886" cy="31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7EE66B49-019A-4DB5-BD1C-1ADC9A7F4150}"/>
              </a:ext>
            </a:extLst>
          </p:cNvPr>
          <p:cNvSpPr txBox="1"/>
          <p:nvPr/>
        </p:nvSpPr>
        <p:spPr>
          <a:xfrm>
            <a:off x="8104424" y="3129701"/>
            <a:ext cx="2499198" cy="338554"/>
          </a:xfrm>
          <a:prstGeom prst="rect">
            <a:avLst/>
          </a:prstGeom>
          <a:noFill/>
        </p:spPr>
        <p:txBody>
          <a:bodyPr wrap="square" rtlCol="0">
            <a:spAutoFit/>
          </a:bodyPr>
          <a:lstStyle/>
          <a:p>
            <a:pPr algn="ctr"/>
            <a:r>
              <a:rPr lang="en-US" altLang="ja-JP" sz="1600" u="sng" dirty="0">
                <a:latin typeface="Meiryo UI" panose="020B0604030504040204" pitchFamily="50" charset="-128"/>
                <a:ea typeface="Meiryo UI" panose="020B0604030504040204" pitchFamily="50" charset="-128"/>
              </a:rPr>
              <a:t>43015</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05917</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83065</a:t>
            </a:r>
            <a:endParaRPr kumimoji="1" lang="ja-JP" altLang="en-US" sz="1600" u="sng" dirty="0">
              <a:latin typeface="Meiryo UI" panose="020B0604030504040204" pitchFamily="50" charset="-128"/>
              <a:ea typeface="Meiryo UI" panose="020B0604030504040204" pitchFamily="50" charset="-128"/>
            </a:endParaRPr>
          </a:p>
        </p:txBody>
      </p:sp>
      <p:cxnSp>
        <p:nvCxnSpPr>
          <p:cNvPr id="146" name="直線矢印コネクタ 145">
            <a:extLst>
              <a:ext uri="{FF2B5EF4-FFF2-40B4-BE49-F238E27FC236}">
                <a16:creationId xmlns:a16="http://schemas.microsoft.com/office/drawing/2014/main" id="{D462D7B6-45A8-48B0-8BC7-7D84931DF5A6}"/>
              </a:ext>
            </a:extLst>
          </p:cNvPr>
          <p:cNvCxnSpPr>
            <a:cxnSpLocks/>
            <a:endCxn id="145" idx="0"/>
          </p:cNvCxnSpPr>
          <p:nvPr/>
        </p:nvCxnSpPr>
        <p:spPr>
          <a:xfrm>
            <a:off x="9348251" y="2621256"/>
            <a:ext cx="5772" cy="50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矢印: 左 143">
            <a:extLst>
              <a:ext uri="{FF2B5EF4-FFF2-40B4-BE49-F238E27FC236}">
                <a16:creationId xmlns:a16="http://schemas.microsoft.com/office/drawing/2014/main" id="{32129C4E-0D17-44CB-A5A5-7A30E6FA2D0F}"/>
              </a:ext>
            </a:extLst>
          </p:cNvPr>
          <p:cNvSpPr/>
          <p:nvPr/>
        </p:nvSpPr>
        <p:spPr>
          <a:xfrm>
            <a:off x="3745811" y="1825386"/>
            <a:ext cx="2625195" cy="11394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太陽 146">
            <a:extLst>
              <a:ext uri="{FF2B5EF4-FFF2-40B4-BE49-F238E27FC236}">
                <a16:creationId xmlns:a16="http://schemas.microsoft.com/office/drawing/2014/main" id="{F67F9108-84B2-47EC-ABED-1189F7AC25C2}"/>
              </a:ext>
            </a:extLst>
          </p:cNvPr>
          <p:cNvSpPr/>
          <p:nvPr/>
        </p:nvSpPr>
        <p:spPr>
          <a:xfrm>
            <a:off x="8039849" y="2171957"/>
            <a:ext cx="433629" cy="452582"/>
          </a:xfrm>
          <a:prstGeom prst="sun">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FF0E4BD0-9F5B-46E5-87CC-9CEDE291D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02" y="1306041"/>
            <a:ext cx="1646309" cy="2199268"/>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1E63AE37-0C4C-448C-A6AB-1679E496E598}"/>
              </a:ext>
            </a:extLst>
          </p:cNvPr>
          <p:cNvSpPr txBox="1"/>
          <p:nvPr/>
        </p:nvSpPr>
        <p:spPr>
          <a:xfrm>
            <a:off x="3780149" y="2238256"/>
            <a:ext cx="2658455" cy="338554"/>
          </a:xfrm>
          <a:prstGeom prst="rect">
            <a:avLst/>
          </a:prstGeom>
          <a:noFill/>
        </p:spPr>
        <p:txBody>
          <a:bodyPr wrap="square" rtlCol="0">
            <a:spAutoFit/>
          </a:bodyPr>
          <a:lstStyle/>
          <a:p>
            <a:pPr algn="ctr"/>
            <a:r>
              <a:rPr lang="en-US" altLang="ja-JP" sz="1600" b="1" u="sng" dirty="0">
                <a:solidFill>
                  <a:schemeClr val="bg1"/>
                </a:solidFill>
                <a:latin typeface="Meiryo UI" panose="020B0604030504040204" pitchFamily="50" charset="-128"/>
                <a:ea typeface="Meiryo UI" panose="020B0604030504040204" pitchFamily="50" charset="-128"/>
              </a:rPr>
              <a:t>43015</a:t>
            </a:r>
            <a:r>
              <a:rPr lang="ja-JP" altLang="en-US" sz="1600" b="1" u="sng" dirty="0">
                <a:solidFill>
                  <a:schemeClr val="bg1"/>
                </a:solidFill>
                <a:latin typeface="Meiryo UI" panose="020B0604030504040204" pitchFamily="50" charset="-128"/>
                <a:ea typeface="Meiryo UI" panose="020B0604030504040204" pitchFamily="50" charset="-128"/>
              </a:rPr>
              <a:t>　</a:t>
            </a:r>
            <a:r>
              <a:rPr lang="en-US" altLang="ja-JP" sz="1600" b="1" u="sng" dirty="0">
                <a:solidFill>
                  <a:schemeClr val="bg1"/>
                </a:solidFill>
                <a:latin typeface="Meiryo UI" panose="020B0604030504040204" pitchFamily="50" charset="-128"/>
                <a:ea typeface="Meiryo UI" panose="020B0604030504040204" pitchFamily="50" charset="-128"/>
              </a:rPr>
              <a:t>05917</a:t>
            </a:r>
            <a:r>
              <a:rPr lang="ja-JP" altLang="en-US" sz="1600" b="1" u="sng" dirty="0">
                <a:solidFill>
                  <a:schemeClr val="bg1"/>
                </a:solidFill>
                <a:latin typeface="Meiryo UI" panose="020B0604030504040204" pitchFamily="50" charset="-128"/>
                <a:ea typeface="Meiryo UI" panose="020B0604030504040204" pitchFamily="50" charset="-128"/>
              </a:rPr>
              <a:t>　</a:t>
            </a:r>
            <a:r>
              <a:rPr lang="en-US" altLang="ja-JP" sz="1600" b="1" u="sng" dirty="0">
                <a:solidFill>
                  <a:schemeClr val="bg1"/>
                </a:solidFill>
                <a:latin typeface="Meiryo UI" panose="020B0604030504040204" pitchFamily="50" charset="-128"/>
                <a:ea typeface="Meiryo UI" panose="020B0604030504040204" pitchFamily="50" charset="-128"/>
              </a:rPr>
              <a:t>83065</a:t>
            </a:r>
            <a:endParaRPr kumimoji="1" lang="ja-JP" altLang="en-US" sz="1600" b="1" u="sng" dirty="0">
              <a:solidFill>
                <a:schemeClr val="bg1"/>
              </a:solidFill>
              <a:latin typeface="Meiryo UI" panose="020B0604030504040204" pitchFamily="50" charset="-128"/>
              <a:ea typeface="Meiryo UI" panose="020B0604030504040204" pitchFamily="50" charset="-128"/>
            </a:endParaRPr>
          </a:p>
        </p:txBody>
      </p:sp>
      <p:pic>
        <p:nvPicPr>
          <p:cNvPr id="2058" name="Picture 10" descr="Stalin">
            <a:extLst>
              <a:ext uri="{FF2B5EF4-FFF2-40B4-BE49-F238E27FC236}">
                <a16:creationId xmlns:a16="http://schemas.microsoft.com/office/drawing/2014/main" id="{5C0DCEBE-2AFA-45F8-92BB-93B6FA6ABD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21" y="1299738"/>
            <a:ext cx="1881302" cy="2199268"/>
          </a:xfrm>
          <a:prstGeom prst="rect">
            <a:avLst/>
          </a:prstGeom>
          <a:noFill/>
          <a:extLst>
            <a:ext uri="{909E8E84-426E-40DD-AFC4-6F175D3DCCD1}">
              <a14:hiddenFill xmlns:a14="http://schemas.microsoft.com/office/drawing/2010/main">
                <a:solidFill>
                  <a:srgbClr val="FFFFFF"/>
                </a:solidFill>
              </a14:hiddenFill>
            </a:ext>
          </a:extLst>
        </p:spPr>
      </p:pic>
      <p:sp>
        <p:nvSpPr>
          <p:cNvPr id="148" name="テキスト ボックス 147">
            <a:extLst>
              <a:ext uri="{FF2B5EF4-FFF2-40B4-BE49-F238E27FC236}">
                <a16:creationId xmlns:a16="http://schemas.microsoft.com/office/drawing/2014/main" id="{C3D5DBFC-E376-42E6-8AA7-7453550AB3B3}"/>
              </a:ext>
            </a:extLst>
          </p:cNvPr>
          <p:cNvSpPr txBox="1"/>
          <p:nvPr/>
        </p:nvSpPr>
        <p:spPr>
          <a:xfrm>
            <a:off x="3623231" y="1271388"/>
            <a:ext cx="1300871" cy="43088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労農赤軍第四部</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ベルジン将軍</a:t>
            </a:r>
          </a:p>
        </p:txBody>
      </p:sp>
      <p:sp>
        <p:nvSpPr>
          <p:cNvPr id="155" name="テキスト ボックス 154">
            <a:extLst>
              <a:ext uri="{FF2B5EF4-FFF2-40B4-BE49-F238E27FC236}">
                <a16:creationId xmlns:a16="http://schemas.microsoft.com/office/drawing/2014/main" id="{67223C18-5C9B-49D1-BCFB-327E3E0497DF}"/>
              </a:ext>
            </a:extLst>
          </p:cNvPr>
          <p:cNvSpPr txBox="1"/>
          <p:nvPr/>
        </p:nvSpPr>
        <p:spPr>
          <a:xfrm>
            <a:off x="5363586" y="3306925"/>
            <a:ext cx="1239204"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通信係クラウゼン</a:t>
            </a:r>
            <a:endParaRPr kumimoji="1" lang="en-US" altLang="ja-JP" sz="1100"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199FB7E7-CB59-4B8B-9BA9-F3C14C1F4D0F}"/>
              </a:ext>
            </a:extLst>
          </p:cNvPr>
          <p:cNvSpPr txBox="1"/>
          <p:nvPr/>
        </p:nvSpPr>
        <p:spPr>
          <a:xfrm>
            <a:off x="11066099" y="1078926"/>
            <a:ext cx="716925"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ゾルゲ</a:t>
            </a:r>
            <a:endParaRPr kumimoji="1" lang="en-US" altLang="ja-JP" sz="1100"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7E36B65C-B781-4975-8CED-DD730E47BB28}"/>
              </a:ext>
            </a:extLst>
          </p:cNvPr>
          <p:cNvSpPr txBox="1"/>
          <p:nvPr/>
        </p:nvSpPr>
        <p:spPr>
          <a:xfrm>
            <a:off x="1178099" y="1038128"/>
            <a:ext cx="1881301"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スターリンへ報告</a:t>
            </a:r>
            <a:endParaRPr kumimoji="1" lang="en-US" altLang="ja-JP" sz="1100" dirty="0">
              <a:latin typeface="Meiryo UI" panose="020B0604030504040204" pitchFamily="50" charset="-128"/>
              <a:ea typeface="Meiryo UI" panose="020B0604030504040204" pitchFamily="50" charset="-128"/>
            </a:endParaRPr>
          </a:p>
        </p:txBody>
      </p:sp>
      <p:sp>
        <p:nvSpPr>
          <p:cNvPr id="166" name="テキスト ボックス 165">
            <a:extLst>
              <a:ext uri="{FF2B5EF4-FFF2-40B4-BE49-F238E27FC236}">
                <a16:creationId xmlns:a16="http://schemas.microsoft.com/office/drawing/2014/main" id="{331714CD-254C-439E-A8EA-0BC1608BDA16}"/>
              </a:ext>
            </a:extLst>
          </p:cNvPr>
          <p:cNvSpPr txBox="1"/>
          <p:nvPr/>
        </p:nvSpPr>
        <p:spPr>
          <a:xfrm>
            <a:off x="8439816" y="1211162"/>
            <a:ext cx="1785099" cy="369332"/>
          </a:xfrm>
          <a:prstGeom prst="rect">
            <a:avLst/>
          </a:prstGeom>
          <a:noFill/>
        </p:spPr>
        <p:txBody>
          <a:bodyPr wrap="square">
            <a:spAutoFit/>
          </a:bodyPr>
          <a:lstStyle/>
          <a:p>
            <a:pPr algn="ctr"/>
            <a:r>
              <a:rPr lang="ja-JP" altLang="en-US" sz="1800" b="1" dirty="0">
                <a:latin typeface="Meiryo UI" panose="020B0604030504040204" pitchFamily="50" charset="-128"/>
                <a:ea typeface="Meiryo UI" panose="020B0604030504040204" pitchFamily="50" charset="-128"/>
              </a:rPr>
              <a:t>御前会議の決定</a:t>
            </a:r>
            <a:endParaRPr kumimoji="1" lang="en-US" altLang="ja-JP" sz="1800" b="1" dirty="0">
              <a:latin typeface="Meiryo UI" panose="020B0604030504040204" pitchFamily="50" charset="-128"/>
              <a:ea typeface="Meiryo UI" panose="020B0604030504040204" pitchFamily="50" charset="-128"/>
            </a:endParaRPr>
          </a:p>
        </p:txBody>
      </p:sp>
      <p:sp>
        <p:nvSpPr>
          <p:cNvPr id="168" name="テキスト ボックス 2">
            <a:extLst>
              <a:ext uri="{FF2B5EF4-FFF2-40B4-BE49-F238E27FC236}">
                <a16:creationId xmlns:a16="http://schemas.microsoft.com/office/drawing/2014/main" id="{B17E333F-D37D-4CCB-828C-381AE041BC20}"/>
              </a:ext>
            </a:extLst>
          </p:cNvPr>
          <p:cNvSpPr txBox="1">
            <a:spLocks noChangeArrowheads="1"/>
          </p:cNvSpPr>
          <p:nvPr/>
        </p:nvSpPr>
        <p:spPr bwMode="auto">
          <a:xfrm>
            <a:off x="4008176" y="3631973"/>
            <a:ext cx="3967447" cy="461665"/>
          </a:xfrm>
          <a:prstGeom prst="rect">
            <a:avLst/>
          </a:prstGeom>
          <a:solidFill>
            <a:srgbClr val="00206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しかし、運用を誤ると・・・・・</a:t>
            </a:r>
          </a:p>
        </p:txBody>
      </p:sp>
      <p:sp>
        <p:nvSpPr>
          <p:cNvPr id="162" name="テキスト ボックス 161">
            <a:extLst>
              <a:ext uri="{FF2B5EF4-FFF2-40B4-BE49-F238E27FC236}">
                <a16:creationId xmlns:a16="http://schemas.microsoft.com/office/drawing/2014/main" id="{EDE65B77-9409-47E8-9B04-8FC5DEA5431E}"/>
              </a:ext>
            </a:extLst>
          </p:cNvPr>
          <p:cNvSpPr txBox="1"/>
          <p:nvPr/>
        </p:nvSpPr>
        <p:spPr>
          <a:xfrm>
            <a:off x="3922652" y="4128331"/>
            <a:ext cx="8234393" cy="461665"/>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ドイツ軍の奇襲攻撃「バルバロッサ作戦」で、ドイツ開戦。諜報網・遊撃戦部隊など急拡大～</a:t>
            </a:r>
            <a:endParaRPr kumimoji="1" lang="en-US" altLang="ja-JP" sz="1200" dirty="0">
              <a:latin typeface="BIZ UDP明朝 Medium" panose="02020500000000000000" pitchFamily="18" charset="-128"/>
              <a:ea typeface="BIZ UDP明朝 Medium" panose="02020500000000000000" pitchFamily="18" charset="-128"/>
            </a:endParaRPr>
          </a:p>
          <a:p>
            <a:r>
              <a:rPr kumimoji="1" lang="ja-JP" altLang="en-US" sz="1200" dirty="0">
                <a:latin typeface="BIZ UDP明朝 Medium" panose="02020500000000000000" pitchFamily="18" charset="-128"/>
                <a:ea typeface="BIZ UDP明朝 Medium" panose="02020500000000000000" pitchFamily="18" charset="-128"/>
              </a:rPr>
              <a:t>この急な動きに対応できず、当時の</a:t>
            </a:r>
            <a:r>
              <a:rPr kumimoji="1" lang="en-US" altLang="ja-JP" sz="1200" dirty="0">
                <a:latin typeface="BIZ UDP明朝 Medium" panose="02020500000000000000" pitchFamily="18" charset="-128"/>
                <a:ea typeface="BIZ UDP明朝 Medium" panose="02020500000000000000" pitchFamily="18" charset="-128"/>
              </a:rPr>
              <a:t>NKGB</a:t>
            </a:r>
            <a:r>
              <a:rPr kumimoji="1" lang="ja-JP" altLang="en-US" sz="1200" dirty="0">
                <a:latin typeface="BIZ UDP明朝 Medium" panose="02020500000000000000" pitchFamily="18" charset="-128"/>
                <a:ea typeface="BIZ UDP明朝 Medium" panose="02020500000000000000" pitchFamily="18" charset="-128"/>
              </a:rPr>
              <a:t>は、仕方なく「暗号帳」をコピーして諜報員に配布・・・その結果、米国解読。</a:t>
            </a:r>
          </a:p>
        </p:txBody>
      </p:sp>
      <p:sp>
        <p:nvSpPr>
          <p:cNvPr id="171" name="テキスト ボックス 170">
            <a:extLst>
              <a:ext uri="{FF2B5EF4-FFF2-40B4-BE49-F238E27FC236}">
                <a16:creationId xmlns:a16="http://schemas.microsoft.com/office/drawing/2014/main" id="{FD330531-316A-40C1-9E64-5F882F9C2A49}"/>
              </a:ext>
            </a:extLst>
          </p:cNvPr>
          <p:cNvSpPr txBox="1"/>
          <p:nvPr/>
        </p:nvSpPr>
        <p:spPr>
          <a:xfrm>
            <a:off x="1672282" y="6451556"/>
            <a:ext cx="8847434" cy="415498"/>
          </a:xfrm>
          <a:prstGeom prst="rect">
            <a:avLst/>
          </a:prstGeom>
          <a:noFill/>
        </p:spPr>
        <p:txBody>
          <a:bodyPr wrap="square">
            <a:spAutoFit/>
          </a:bodyPr>
          <a:lstStyle/>
          <a:p>
            <a:pPr algn="ctr"/>
            <a:r>
              <a:rPr lang="en-US" altLang="ja-JP" sz="1050" b="0" i="0" dirty="0">
                <a:effectLst/>
                <a:latin typeface="Meiryo UI" panose="020B0604030504040204" pitchFamily="50" charset="-128"/>
                <a:ea typeface="Meiryo UI" panose="020B0604030504040204" pitchFamily="50" charset="-128"/>
              </a:rPr>
              <a:t>National Security Agency/Central Security Service</a:t>
            </a:r>
          </a:p>
          <a:p>
            <a:pPr algn="ctr"/>
            <a:r>
              <a:rPr lang="en-US" altLang="ja-JP" sz="1050" dirty="0">
                <a:latin typeface="Meiryo UI" panose="020B0604030504040204" pitchFamily="50" charset="-128"/>
                <a:ea typeface="Meiryo UI" panose="020B0604030504040204" pitchFamily="50" charset="-128"/>
              </a:rPr>
              <a:t>https://www.nsa.gov/Helpful-Links/NSA-FOIA/Declassification-Transparency-Initiatives/Historical-Releases/Venona/</a:t>
            </a:r>
            <a:endParaRPr lang="ja-JP" altLang="en-US" sz="1050" dirty="0">
              <a:latin typeface="Meiryo UI" panose="020B0604030504040204" pitchFamily="50" charset="-128"/>
              <a:ea typeface="Meiryo UI" panose="020B0604030504040204" pitchFamily="50" charset="-128"/>
            </a:endParaRPr>
          </a:p>
        </p:txBody>
      </p:sp>
      <p:pic>
        <p:nvPicPr>
          <p:cNvPr id="2060" name="Picture 12">
            <a:extLst>
              <a:ext uri="{FF2B5EF4-FFF2-40B4-BE49-F238E27FC236}">
                <a16:creationId xmlns:a16="http://schemas.microsoft.com/office/drawing/2014/main" id="{95AC93AA-AB4F-4E92-8978-4D1864116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4575" y="4707029"/>
            <a:ext cx="1412139" cy="1885206"/>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FAC4D5B1-BF0B-4640-969D-939B00E87979}"/>
              </a:ext>
            </a:extLst>
          </p:cNvPr>
          <p:cNvSpPr txBox="1"/>
          <p:nvPr/>
        </p:nvSpPr>
        <p:spPr>
          <a:xfrm>
            <a:off x="310134" y="6387138"/>
            <a:ext cx="1703229" cy="523220"/>
          </a:xfrm>
          <a:prstGeom prst="rect">
            <a:avLst/>
          </a:prstGeom>
          <a:noFill/>
        </p:spPr>
        <p:txBody>
          <a:bodyPr wrap="square" rtlCol="0">
            <a:spAutoFit/>
          </a:bodyPr>
          <a:lstStyle/>
          <a:p>
            <a:pPr algn="ctr"/>
            <a:r>
              <a:rPr kumimoji="1" lang="en-US" altLang="ja-JP" sz="2800" dirty="0" err="1">
                <a:latin typeface="UD Digi Kyokasho NK-B" panose="02020700000000000000" pitchFamily="18" charset="-128"/>
                <a:ea typeface="UD Digi Kyokasho NK-B" panose="02020700000000000000" pitchFamily="18" charset="-128"/>
              </a:rPr>
              <a:t>Venona</a:t>
            </a:r>
            <a:endParaRPr kumimoji="1" lang="ja-JP" altLang="en-US" sz="2800" dirty="0">
              <a:latin typeface="UD Digi Kyokasho NK-B" panose="02020700000000000000" pitchFamily="18" charset="-128"/>
              <a:ea typeface="UD Digi Kyokasho NK-B" panose="02020700000000000000" pitchFamily="18" charset="-128"/>
            </a:endParaRPr>
          </a:p>
        </p:txBody>
      </p:sp>
      <p:sp>
        <p:nvSpPr>
          <p:cNvPr id="164" name="フローチャート: 書類 163">
            <a:extLst>
              <a:ext uri="{FF2B5EF4-FFF2-40B4-BE49-F238E27FC236}">
                <a16:creationId xmlns:a16="http://schemas.microsoft.com/office/drawing/2014/main" id="{FBBC90CA-E68C-4949-9786-AFB627FDBA6B}"/>
              </a:ext>
            </a:extLst>
          </p:cNvPr>
          <p:cNvSpPr/>
          <p:nvPr/>
        </p:nvSpPr>
        <p:spPr>
          <a:xfrm>
            <a:off x="8063656" y="5349843"/>
            <a:ext cx="978854" cy="685466"/>
          </a:xfrm>
          <a:prstGeom prst="flowChartDocumen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暗号帳</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乱数表</a:t>
            </a:r>
            <a:endParaRPr kumimoji="1" lang="ja-JP" altLang="en-US" sz="1600" dirty="0">
              <a:latin typeface="Meiryo UI" panose="020B0604030504040204" pitchFamily="50" charset="-128"/>
              <a:ea typeface="Meiryo UI" panose="020B0604030504040204" pitchFamily="50" charset="-128"/>
            </a:endParaRPr>
          </a:p>
        </p:txBody>
      </p:sp>
      <p:sp>
        <p:nvSpPr>
          <p:cNvPr id="175" name="フローチャート: 書類 174">
            <a:extLst>
              <a:ext uri="{FF2B5EF4-FFF2-40B4-BE49-F238E27FC236}">
                <a16:creationId xmlns:a16="http://schemas.microsoft.com/office/drawing/2014/main" id="{B30F2593-0A57-48AC-95AE-38EF2D0CF532}"/>
              </a:ext>
            </a:extLst>
          </p:cNvPr>
          <p:cNvSpPr/>
          <p:nvPr/>
        </p:nvSpPr>
        <p:spPr>
          <a:xfrm>
            <a:off x="6936349" y="4842157"/>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6" name="フローチャート: 書類 175">
            <a:extLst>
              <a:ext uri="{FF2B5EF4-FFF2-40B4-BE49-F238E27FC236}">
                <a16:creationId xmlns:a16="http://schemas.microsoft.com/office/drawing/2014/main" id="{3988693F-92BE-4ECD-940C-63E0F3949D0E}"/>
              </a:ext>
            </a:extLst>
          </p:cNvPr>
          <p:cNvSpPr/>
          <p:nvPr/>
        </p:nvSpPr>
        <p:spPr>
          <a:xfrm>
            <a:off x="6057243" y="5363008"/>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ローチャート: 書類 176">
            <a:extLst>
              <a:ext uri="{FF2B5EF4-FFF2-40B4-BE49-F238E27FC236}">
                <a16:creationId xmlns:a16="http://schemas.microsoft.com/office/drawing/2014/main" id="{BE9AEA6E-CA92-4034-BC2D-6DD304155156}"/>
              </a:ext>
            </a:extLst>
          </p:cNvPr>
          <p:cNvSpPr/>
          <p:nvPr/>
        </p:nvSpPr>
        <p:spPr>
          <a:xfrm>
            <a:off x="5593380" y="5963409"/>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9595178E-2FC1-4C92-88F9-8EC48A046366}"/>
              </a:ext>
            </a:extLst>
          </p:cNvPr>
          <p:cNvSpPr txBox="1"/>
          <p:nvPr/>
        </p:nvSpPr>
        <p:spPr>
          <a:xfrm>
            <a:off x="10266365" y="6545955"/>
            <a:ext cx="1322108" cy="253916"/>
          </a:xfrm>
          <a:prstGeom prst="rect">
            <a:avLst/>
          </a:prstGeom>
          <a:noFill/>
        </p:spPr>
        <p:txBody>
          <a:bodyPr wrap="square" rtlCol="0">
            <a:spAutoFit/>
          </a:bodyPr>
          <a:lstStyle/>
          <a:p>
            <a:pPr algn="ctr"/>
            <a:r>
              <a:rPr lang="en-US" altLang="ja-JP" sz="1050" dirty="0">
                <a:latin typeface="Meiryo UI" panose="020B0604030504040204" pitchFamily="50" charset="-128"/>
                <a:ea typeface="Meiryo UI" panose="020B0604030504040204" pitchFamily="50" charset="-128"/>
              </a:rPr>
              <a:t>NKVD</a:t>
            </a:r>
            <a:r>
              <a:rPr lang="ja-JP" altLang="en-US" sz="1050" dirty="0">
                <a:latin typeface="Meiryo UI" panose="020B0604030504040204" pitchFamily="50" charset="-128"/>
                <a:ea typeface="Meiryo UI" panose="020B0604030504040204" pitchFamily="50" charset="-128"/>
              </a:rPr>
              <a:t>長官ベリヤ</a:t>
            </a:r>
            <a:endParaRPr kumimoji="1" lang="en-US" altLang="ja-JP" sz="1050" dirty="0">
              <a:latin typeface="Meiryo UI" panose="020B0604030504040204" pitchFamily="50" charset="-128"/>
              <a:ea typeface="Meiryo UI" panose="020B0604030504040204" pitchFamily="50" charset="-128"/>
            </a:endParaRPr>
          </a:p>
        </p:txBody>
      </p:sp>
      <p:sp>
        <p:nvSpPr>
          <p:cNvPr id="165" name="矢印: 左 164">
            <a:extLst>
              <a:ext uri="{FF2B5EF4-FFF2-40B4-BE49-F238E27FC236}">
                <a16:creationId xmlns:a16="http://schemas.microsoft.com/office/drawing/2014/main" id="{04F513CF-DA22-4137-8FC7-632F408043D3}"/>
              </a:ext>
            </a:extLst>
          </p:cNvPr>
          <p:cNvSpPr/>
          <p:nvPr/>
        </p:nvSpPr>
        <p:spPr>
          <a:xfrm>
            <a:off x="9118294" y="5319914"/>
            <a:ext cx="1128279" cy="7153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時間がない・・・</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コピーしよう～</a:t>
            </a:r>
            <a:endParaRPr kumimoji="1" lang="ja-JP" altLang="en-US" sz="800" dirty="0">
              <a:latin typeface="Meiryo UI" panose="020B0604030504040204" pitchFamily="50" charset="-128"/>
              <a:ea typeface="Meiryo UI" panose="020B0604030504040204" pitchFamily="50" charset="-128"/>
            </a:endParaRPr>
          </a:p>
        </p:txBody>
      </p:sp>
      <p:cxnSp>
        <p:nvCxnSpPr>
          <p:cNvPr id="169" name="直線矢印コネクタ 168">
            <a:extLst>
              <a:ext uri="{FF2B5EF4-FFF2-40B4-BE49-F238E27FC236}">
                <a16:creationId xmlns:a16="http://schemas.microsoft.com/office/drawing/2014/main" id="{8C84D735-6C60-4258-AB66-F2BB266B480D}"/>
              </a:ext>
            </a:extLst>
          </p:cNvPr>
          <p:cNvCxnSpPr>
            <a:stCxn id="164" idx="1"/>
            <a:endCxn id="175" idx="3"/>
          </p:cNvCxnSpPr>
          <p:nvPr/>
        </p:nvCxnSpPr>
        <p:spPr>
          <a:xfrm flipH="1" flipV="1">
            <a:off x="7584112" y="5086231"/>
            <a:ext cx="479544" cy="60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BDDB09D1-1131-40FA-B116-B104ED31AADB}"/>
              </a:ext>
            </a:extLst>
          </p:cNvPr>
          <p:cNvCxnSpPr>
            <a:cxnSpLocks/>
            <a:stCxn id="164" idx="1"/>
            <a:endCxn id="176" idx="3"/>
          </p:cNvCxnSpPr>
          <p:nvPr/>
        </p:nvCxnSpPr>
        <p:spPr>
          <a:xfrm flipH="1" flipV="1">
            <a:off x="6705006" y="5607082"/>
            <a:ext cx="1358650" cy="8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a:extLst>
              <a:ext uri="{FF2B5EF4-FFF2-40B4-BE49-F238E27FC236}">
                <a16:creationId xmlns:a16="http://schemas.microsoft.com/office/drawing/2014/main" id="{65275FC2-F84B-4F54-B5D7-B35146AA2FF9}"/>
              </a:ext>
            </a:extLst>
          </p:cNvPr>
          <p:cNvCxnSpPr>
            <a:stCxn id="164" idx="1"/>
            <a:endCxn id="177" idx="3"/>
          </p:cNvCxnSpPr>
          <p:nvPr/>
        </p:nvCxnSpPr>
        <p:spPr>
          <a:xfrm flipH="1">
            <a:off x="6241143" y="5692576"/>
            <a:ext cx="1822513" cy="51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3" name="Picture 10" descr="MCj04344110000[1]">
            <a:extLst>
              <a:ext uri="{FF2B5EF4-FFF2-40B4-BE49-F238E27FC236}">
                <a16:creationId xmlns:a16="http://schemas.microsoft.com/office/drawing/2014/main" id="{A51F3CA2-CAAE-4B3E-8044-137D5BC82C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2733" y="4778749"/>
            <a:ext cx="602002" cy="67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4">
            <a:extLst>
              <a:ext uri="{FF2B5EF4-FFF2-40B4-BE49-F238E27FC236}">
                <a16:creationId xmlns:a16="http://schemas.microsoft.com/office/drawing/2014/main" id="{CD5BA8D7-4067-4DB2-AA54-5381C8C71DA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4655" y="1497284"/>
            <a:ext cx="468931" cy="59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 name="テキスト ボックス 194">
            <a:extLst>
              <a:ext uri="{FF2B5EF4-FFF2-40B4-BE49-F238E27FC236}">
                <a16:creationId xmlns:a16="http://schemas.microsoft.com/office/drawing/2014/main" id="{6729ECE1-E85E-44AE-B775-DB27EA123AE0}"/>
              </a:ext>
            </a:extLst>
          </p:cNvPr>
          <p:cNvSpPr txBox="1"/>
          <p:nvPr/>
        </p:nvSpPr>
        <p:spPr>
          <a:xfrm>
            <a:off x="5203426" y="1687973"/>
            <a:ext cx="1239204" cy="246221"/>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東京市内から打電</a:t>
            </a:r>
            <a:endParaRPr kumimoji="1" lang="en-US" altLang="ja-JP" sz="1000" dirty="0">
              <a:latin typeface="Meiryo UI" panose="020B0604030504040204" pitchFamily="50" charset="-128"/>
              <a:ea typeface="Meiryo UI" panose="020B0604030504040204" pitchFamily="50" charset="-128"/>
            </a:endParaRPr>
          </a:p>
        </p:txBody>
      </p:sp>
      <p:pic>
        <p:nvPicPr>
          <p:cNvPr id="196" name="図 1">
            <a:extLst>
              <a:ext uri="{FF2B5EF4-FFF2-40B4-BE49-F238E27FC236}">
                <a16:creationId xmlns:a16="http://schemas.microsoft.com/office/drawing/2014/main" id="{45174B6B-3028-4214-9F44-2D327E445B2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27978" y="5571698"/>
            <a:ext cx="528692" cy="76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図 5">
            <a:extLst>
              <a:ext uri="{FF2B5EF4-FFF2-40B4-BE49-F238E27FC236}">
                <a16:creationId xmlns:a16="http://schemas.microsoft.com/office/drawing/2014/main" id="{D30D2F77-53F5-4716-9B7C-4E9E05F5E4D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4333" y="4886809"/>
            <a:ext cx="531284" cy="76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図 6">
            <a:extLst>
              <a:ext uri="{FF2B5EF4-FFF2-40B4-BE49-F238E27FC236}">
                <a16:creationId xmlns:a16="http://schemas.microsoft.com/office/drawing/2014/main" id="{21CA7B1F-7616-46AC-900E-049A9C45E51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17618" y="4715285"/>
            <a:ext cx="520428" cy="71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8" name="直線矢印コネクタ 187">
            <a:extLst>
              <a:ext uri="{FF2B5EF4-FFF2-40B4-BE49-F238E27FC236}">
                <a16:creationId xmlns:a16="http://schemas.microsoft.com/office/drawing/2014/main" id="{2F9D926C-BCDA-4210-A7D8-A67C2CC97B53}"/>
              </a:ext>
            </a:extLst>
          </p:cNvPr>
          <p:cNvCxnSpPr/>
          <p:nvPr/>
        </p:nvCxnSpPr>
        <p:spPr>
          <a:xfrm flipH="1">
            <a:off x="5861031" y="5006346"/>
            <a:ext cx="1075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A0C222BC-B65B-41D0-8A4F-46C06810BF6E}"/>
              </a:ext>
            </a:extLst>
          </p:cNvPr>
          <p:cNvCxnSpPr>
            <a:cxnSpLocks/>
            <a:stCxn id="176" idx="1"/>
          </p:cNvCxnSpPr>
          <p:nvPr/>
        </p:nvCxnSpPr>
        <p:spPr>
          <a:xfrm flipH="1" flipV="1">
            <a:off x="5273557" y="5571698"/>
            <a:ext cx="783686" cy="3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17E3881F-770D-40CF-9FFB-0C6D5EEADB57}"/>
              </a:ext>
            </a:extLst>
          </p:cNvPr>
          <p:cNvCxnSpPr>
            <a:stCxn id="177" idx="1"/>
          </p:cNvCxnSpPr>
          <p:nvPr/>
        </p:nvCxnSpPr>
        <p:spPr>
          <a:xfrm flipH="1">
            <a:off x="4977616" y="6207483"/>
            <a:ext cx="615764" cy="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E72D0458-54D5-45E3-808C-DECACAEE095F}"/>
              </a:ext>
            </a:extLst>
          </p:cNvPr>
          <p:cNvSpPr txBox="1"/>
          <p:nvPr/>
        </p:nvSpPr>
        <p:spPr>
          <a:xfrm>
            <a:off x="5529794" y="4710029"/>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政治</a:t>
            </a:r>
            <a:r>
              <a:rPr kumimoji="1" lang="ja-JP" altLang="en-US" sz="1100" dirty="0">
                <a:latin typeface="Meiryo UI" panose="020B0604030504040204" pitchFamily="50" charset="-128"/>
                <a:ea typeface="Meiryo UI" panose="020B0604030504040204" pitchFamily="50" charset="-128"/>
              </a:rPr>
              <a:t>スパイ</a:t>
            </a:r>
          </a:p>
        </p:txBody>
      </p:sp>
      <p:sp>
        <p:nvSpPr>
          <p:cNvPr id="216" name="テキスト ボックス 215">
            <a:extLst>
              <a:ext uri="{FF2B5EF4-FFF2-40B4-BE49-F238E27FC236}">
                <a16:creationId xmlns:a16="http://schemas.microsoft.com/office/drawing/2014/main" id="{BD5A25A4-E9A7-443C-9B00-E5B36473AABF}"/>
              </a:ext>
            </a:extLst>
          </p:cNvPr>
          <p:cNvSpPr txBox="1"/>
          <p:nvPr/>
        </p:nvSpPr>
        <p:spPr>
          <a:xfrm>
            <a:off x="3958541" y="4977505"/>
            <a:ext cx="923636" cy="261610"/>
          </a:xfrm>
          <a:prstGeom prst="rect">
            <a:avLst/>
          </a:prstGeom>
          <a:noFill/>
        </p:spPr>
        <p:txBody>
          <a:bodyPr wrap="square" rtlCol="0">
            <a:spAutoFit/>
          </a:bodyPr>
          <a:lstStyle/>
          <a:p>
            <a:pPr algn="r"/>
            <a:r>
              <a:rPr kumimoji="1" lang="ja-JP" altLang="en-US" sz="1100" dirty="0">
                <a:latin typeface="Meiryo UI" panose="020B0604030504040204" pitchFamily="50" charset="-128"/>
                <a:ea typeface="Meiryo UI" panose="020B0604030504040204" pitchFamily="50" charset="-128"/>
              </a:rPr>
              <a:t>原爆スパイ</a:t>
            </a:r>
          </a:p>
        </p:txBody>
      </p:sp>
      <p:sp>
        <p:nvSpPr>
          <p:cNvPr id="217" name="テキスト ボックス 216">
            <a:extLst>
              <a:ext uri="{FF2B5EF4-FFF2-40B4-BE49-F238E27FC236}">
                <a16:creationId xmlns:a16="http://schemas.microsoft.com/office/drawing/2014/main" id="{E01F9405-346A-4E0C-9DD9-390C85251333}"/>
              </a:ext>
            </a:extLst>
          </p:cNvPr>
          <p:cNvSpPr txBox="1"/>
          <p:nvPr/>
        </p:nvSpPr>
        <p:spPr>
          <a:xfrm>
            <a:off x="3578617" y="5898761"/>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技術</a:t>
            </a:r>
            <a:r>
              <a:rPr kumimoji="1" lang="ja-JP" altLang="en-US" sz="1100" dirty="0">
                <a:latin typeface="Meiryo UI" panose="020B0604030504040204" pitchFamily="50" charset="-128"/>
                <a:ea typeface="Meiryo UI" panose="020B0604030504040204" pitchFamily="50" charset="-128"/>
              </a:rPr>
              <a:t>スパイ</a:t>
            </a:r>
          </a:p>
        </p:txBody>
      </p:sp>
      <p:sp>
        <p:nvSpPr>
          <p:cNvPr id="214" name="矢印: 折線 213">
            <a:extLst>
              <a:ext uri="{FF2B5EF4-FFF2-40B4-BE49-F238E27FC236}">
                <a16:creationId xmlns:a16="http://schemas.microsoft.com/office/drawing/2014/main" id="{4757872D-9CF8-4CC5-BCF4-2BDF22B205CA}"/>
              </a:ext>
            </a:extLst>
          </p:cNvPr>
          <p:cNvSpPr/>
          <p:nvPr/>
        </p:nvSpPr>
        <p:spPr>
          <a:xfrm rot="16200000">
            <a:off x="1889967" y="3367994"/>
            <a:ext cx="1575510" cy="2825991"/>
          </a:xfrm>
          <a:prstGeom prst="bentArrow">
            <a:avLst>
              <a:gd name="adj1" fmla="val 13876"/>
              <a:gd name="adj2" fmla="val 19196"/>
              <a:gd name="adj3" fmla="val 25484"/>
              <a:gd name="adj4" fmla="val 456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3" name="Picture 24" descr="icon05">
            <a:extLst>
              <a:ext uri="{FF2B5EF4-FFF2-40B4-BE49-F238E27FC236}">
                <a16:creationId xmlns:a16="http://schemas.microsoft.com/office/drawing/2014/main" id="{1FFB5D48-45C9-424B-A20D-59972627A0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552" y="4723324"/>
            <a:ext cx="725314" cy="90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テキスト ボックス 214">
            <a:extLst>
              <a:ext uri="{FF2B5EF4-FFF2-40B4-BE49-F238E27FC236}">
                <a16:creationId xmlns:a16="http://schemas.microsoft.com/office/drawing/2014/main" id="{44D1E09A-41C1-480B-B8E4-60370AFCDADE}"/>
              </a:ext>
            </a:extLst>
          </p:cNvPr>
          <p:cNvSpPr txBox="1"/>
          <p:nvPr/>
        </p:nvSpPr>
        <p:spPr>
          <a:xfrm>
            <a:off x="269429" y="4451476"/>
            <a:ext cx="1024756"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傍受</a:t>
            </a:r>
          </a:p>
        </p:txBody>
      </p:sp>
      <p:sp>
        <p:nvSpPr>
          <p:cNvPr id="218" name="テキスト ボックス 217">
            <a:extLst>
              <a:ext uri="{FF2B5EF4-FFF2-40B4-BE49-F238E27FC236}">
                <a16:creationId xmlns:a16="http://schemas.microsoft.com/office/drawing/2014/main" id="{EE64A77C-E9EA-4C67-9FAF-D0C9F3B79120}"/>
              </a:ext>
            </a:extLst>
          </p:cNvPr>
          <p:cNvSpPr txBox="1"/>
          <p:nvPr/>
        </p:nvSpPr>
        <p:spPr>
          <a:xfrm>
            <a:off x="1701825" y="5299304"/>
            <a:ext cx="2567709" cy="307777"/>
          </a:xfrm>
          <a:prstGeom prst="rect">
            <a:avLst/>
          </a:prstGeom>
          <a:noFill/>
        </p:spPr>
        <p:txBody>
          <a:bodyPr wrap="square" rtlCol="0">
            <a:spAutoFit/>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米国内からモスクワへ</a:t>
            </a:r>
          </a:p>
        </p:txBody>
      </p:sp>
      <p:sp>
        <p:nvSpPr>
          <p:cNvPr id="226" name="テキスト ボックス 225">
            <a:extLst>
              <a:ext uri="{FF2B5EF4-FFF2-40B4-BE49-F238E27FC236}">
                <a16:creationId xmlns:a16="http://schemas.microsoft.com/office/drawing/2014/main" id="{CBFFCF4E-1683-47CC-AFEF-F3D26A475483}"/>
              </a:ext>
            </a:extLst>
          </p:cNvPr>
          <p:cNvSpPr txBox="1"/>
          <p:nvPr/>
        </p:nvSpPr>
        <p:spPr>
          <a:xfrm>
            <a:off x="143312" y="3677133"/>
            <a:ext cx="3686048"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スパイの皆さんの報告・通報など暗号文</a:t>
            </a:r>
            <a:endParaRPr kumimoji="1" lang="ja-JP" altLang="en-US" sz="1600" dirty="0">
              <a:latin typeface="Meiryo UI" panose="020B0604030504040204" pitchFamily="50" charset="-128"/>
              <a:ea typeface="Meiryo UI" panose="020B0604030504040204" pitchFamily="50" charset="-128"/>
            </a:endParaRPr>
          </a:p>
        </p:txBody>
      </p:sp>
      <p:pic>
        <p:nvPicPr>
          <p:cNvPr id="227" name="Picture 125" descr="Content_Icon">
            <a:extLst>
              <a:ext uri="{FF2B5EF4-FFF2-40B4-BE49-F238E27FC236}">
                <a16:creationId xmlns:a16="http://schemas.microsoft.com/office/drawing/2014/main" id="{92F4E67A-1B2F-407A-84F8-EE2C390C71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285" y="5805285"/>
            <a:ext cx="741570" cy="61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テキスト ボックス 227">
            <a:extLst>
              <a:ext uri="{FF2B5EF4-FFF2-40B4-BE49-F238E27FC236}">
                <a16:creationId xmlns:a16="http://schemas.microsoft.com/office/drawing/2014/main" id="{93877828-8EED-4BE8-AFF3-3FB30623D9DF}"/>
              </a:ext>
            </a:extLst>
          </p:cNvPr>
          <p:cNvSpPr txBox="1"/>
          <p:nvPr/>
        </p:nvSpPr>
        <p:spPr>
          <a:xfrm>
            <a:off x="0" y="5593465"/>
            <a:ext cx="163855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記録／</a:t>
            </a:r>
            <a:r>
              <a:rPr lang="ja-JP" altLang="en-US" sz="1400" dirty="0">
                <a:latin typeface="Meiryo UI" panose="020B0604030504040204" pitchFamily="50" charset="-128"/>
                <a:ea typeface="Meiryo UI" panose="020B0604030504040204" pitchFamily="50" charset="-128"/>
              </a:rPr>
              <a:t>保存</a:t>
            </a:r>
            <a:endParaRPr kumimoji="1" lang="ja-JP" altLang="en-US" sz="1400" dirty="0">
              <a:latin typeface="Meiryo UI" panose="020B0604030504040204" pitchFamily="50" charset="-128"/>
              <a:ea typeface="Meiryo UI" panose="020B0604030504040204" pitchFamily="50" charset="-128"/>
            </a:endParaRPr>
          </a:p>
        </p:txBody>
      </p:sp>
      <p:pic>
        <p:nvPicPr>
          <p:cNvPr id="229" name="Picture 122" descr="events_icon">
            <a:extLst>
              <a:ext uri="{FF2B5EF4-FFF2-40B4-BE49-F238E27FC236}">
                <a16:creationId xmlns:a16="http://schemas.microsoft.com/office/drawing/2014/main" id="{D8656983-979E-48C4-A4CC-83F7A8049E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2068" y="4450982"/>
            <a:ext cx="4095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図 15">
            <a:extLst>
              <a:ext uri="{FF2B5EF4-FFF2-40B4-BE49-F238E27FC236}">
                <a16:creationId xmlns:a16="http://schemas.microsoft.com/office/drawing/2014/main" id="{A0BDC54B-6C6C-4AAA-B1A5-973A4F0F7F7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84142"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図 15">
            <a:extLst>
              <a:ext uri="{FF2B5EF4-FFF2-40B4-BE49-F238E27FC236}">
                <a16:creationId xmlns:a16="http://schemas.microsoft.com/office/drawing/2014/main" id="{62254C87-CED7-49F6-A9DA-1C4C9ECFA1D8}"/>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57074"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図 15">
            <a:extLst>
              <a:ext uri="{FF2B5EF4-FFF2-40B4-BE49-F238E27FC236}">
                <a16:creationId xmlns:a16="http://schemas.microsoft.com/office/drawing/2014/main" id="{4BE5DBE5-AE49-44A7-AF0C-025E9E0CF27A}"/>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28605"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2">
            <a:extLst>
              <a:ext uri="{FF2B5EF4-FFF2-40B4-BE49-F238E27FC236}">
                <a16:creationId xmlns:a16="http://schemas.microsoft.com/office/drawing/2014/main" id="{A0D76403-F1A7-4A3D-9151-7FDD3DB09FE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8045" y="5589044"/>
            <a:ext cx="880883" cy="96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 name="テキスト ボックス 237">
            <a:extLst>
              <a:ext uri="{FF2B5EF4-FFF2-40B4-BE49-F238E27FC236}">
                <a16:creationId xmlns:a16="http://schemas.microsoft.com/office/drawing/2014/main" id="{89D732B0-1962-4DA8-94DC-EA81D22F5E7E}"/>
              </a:ext>
            </a:extLst>
          </p:cNvPr>
          <p:cNvSpPr txBox="1"/>
          <p:nvPr/>
        </p:nvSpPr>
        <p:spPr>
          <a:xfrm>
            <a:off x="2117987" y="6059880"/>
            <a:ext cx="1024756" cy="338554"/>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解読</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cxnSp>
        <p:nvCxnSpPr>
          <p:cNvPr id="220" name="直線矢印コネクタ 219">
            <a:extLst>
              <a:ext uri="{FF2B5EF4-FFF2-40B4-BE49-F238E27FC236}">
                <a16:creationId xmlns:a16="http://schemas.microsoft.com/office/drawing/2014/main" id="{C348A2C7-244E-4EFA-99BD-0BFD3B0C9BD4}"/>
              </a:ext>
            </a:extLst>
          </p:cNvPr>
          <p:cNvCxnSpPr>
            <a:cxnSpLocks/>
            <a:stCxn id="227" idx="3"/>
          </p:cNvCxnSpPr>
          <p:nvPr/>
        </p:nvCxnSpPr>
        <p:spPr>
          <a:xfrm>
            <a:off x="1236855" y="6113339"/>
            <a:ext cx="102475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a:extLst>
              <a:ext uri="{FF2B5EF4-FFF2-40B4-BE49-F238E27FC236}">
                <a16:creationId xmlns:a16="http://schemas.microsoft.com/office/drawing/2014/main" id="{F8504E52-E59E-489B-88B3-EDCCD2A14040}"/>
              </a:ext>
            </a:extLst>
          </p:cNvPr>
          <p:cNvCxnSpPr>
            <a:stCxn id="166" idx="0"/>
          </p:cNvCxnSpPr>
          <p:nvPr/>
        </p:nvCxnSpPr>
        <p:spPr>
          <a:xfrm flipH="1" flipV="1">
            <a:off x="9332365" y="864655"/>
            <a:ext cx="1" cy="34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テキスト ボックス 243">
            <a:extLst>
              <a:ext uri="{FF2B5EF4-FFF2-40B4-BE49-F238E27FC236}">
                <a16:creationId xmlns:a16="http://schemas.microsoft.com/office/drawing/2014/main" id="{9A4C9A1B-DCC4-4669-B383-27A46695B9B5}"/>
              </a:ext>
            </a:extLst>
          </p:cNvPr>
          <p:cNvSpPr txBox="1"/>
          <p:nvPr/>
        </p:nvSpPr>
        <p:spPr>
          <a:xfrm>
            <a:off x="7863932" y="339610"/>
            <a:ext cx="3637001" cy="584775"/>
          </a:xfrm>
          <a:prstGeom prst="rect">
            <a:avLst/>
          </a:prstGeom>
          <a:noFill/>
        </p:spPr>
        <p:txBody>
          <a:bodyPr wrap="square" rtlCol="0">
            <a:spAutoFit/>
          </a:bodyPr>
          <a:lstStyle/>
          <a:p>
            <a:pPr algn="ctr"/>
            <a:r>
              <a:rPr lang="ja-JP" altLang="en-US" sz="1600" b="1" dirty="0">
                <a:latin typeface="Meiryo UI" panose="020B0604030504040204" pitchFamily="50" charset="-128"/>
                <a:ea typeface="Meiryo UI" panose="020B0604030504040204" pitchFamily="50" charset="-128"/>
              </a:rPr>
              <a:t>エコノミスト</a:t>
            </a:r>
            <a:r>
              <a:rPr lang="ja-JP" altLang="en-US" sz="1600" dirty="0">
                <a:latin typeface="Meiryo UI" panose="020B0604030504040204" pitchFamily="50" charset="-128"/>
                <a:ea typeface="Meiryo UI" panose="020B0604030504040204" pitchFamily="50" charset="-128"/>
              </a:rPr>
              <a:t>と言う</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日本人スパイもモスクワに通報</a:t>
            </a:r>
            <a:endParaRPr kumimoji="1" lang="ja-JP" altLang="en-US" sz="1600" dirty="0">
              <a:latin typeface="Meiryo UI" panose="020B0604030504040204" pitchFamily="50" charset="-128"/>
              <a:ea typeface="Meiryo UI" panose="020B0604030504040204" pitchFamily="50" charset="-128"/>
            </a:endParaRPr>
          </a:p>
        </p:txBody>
      </p:sp>
      <p:pic>
        <p:nvPicPr>
          <p:cNvPr id="245" name="Picture 42" descr="malicious user_s">
            <a:extLst>
              <a:ext uri="{FF2B5EF4-FFF2-40B4-BE49-F238E27FC236}">
                <a16:creationId xmlns:a16="http://schemas.microsoft.com/office/drawing/2014/main" id="{C7833F3E-A4F0-495D-AF47-C982566E0CD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076204" y="151778"/>
            <a:ext cx="865112" cy="91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テキスト ボックス 246">
            <a:extLst>
              <a:ext uri="{FF2B5EF4-FFF2-40B4-BE49-F238E27FC236}">
                <a16:creationId xmlns:a16="http://schemas.microsoft.com/office/drawing/2014/main" id="{76C9A7E4-14D0-4C49-A4CD-BE0DE87630AF}"/>
              </a:ext>
            </a:extLst>
          </p:cNvPr>
          <p:cNvSpPr txBox="1"/>
          <p:nvPr/>
        </p:nvSpPr>
        <p:spPr>
          <a:xfrm>
            <a:off x="2438610" y="5722588"/>
            <a:ext cx="1420865" cy="246221"/>
          </a:xfrm>
          <a:prstGeom prst="rect">
            <a:avLst/>
          </a:prstGeom>
          <a:noFill/>
        </p:spPr>
        <p:txBody>
          <a:bodyPr wrap="square" rtlCol="0">
            <a:spAutoFit/>
          </a:bodyPr>
          <a:lstStyle/>
          <a:p>
            <a:pPr algn="ctr"/>
            <a:r>
              <a:rPr lang="ja-JP" altLang="en-US" sz="1000" dirty="0">
                <a:latin typeface="Meiryo UI" panose="020B0604030504040204" pitchFamily="50" charset="-128"/>
                <a:ea typeface="Meiryo UI" panose="020B0604030504040204" pitchFamily="50" charset="-128"/>
              </a:rPr>
              <a:t>フムフム・・・</a:t>
            </a:r>
            <a:endParaRPr kumimoji="1" lang="ja-JP" altLang="en-US" sz="1000"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AF2D6D79-4478-4E43-908D-B3AFEBADEA80}"/>
              </a:ext>
            </a:extLst>
          </p:cNvPr>
          <p:cNvSpPr txBox="1"/>
          <p:nvPr/>
        </p:nvSpPr>
        <p:spPr>
          <a:xfrm>
            <a:off x="8281497" y="60568"/>
            <a:ext cx="2442472" cy="369332"/>
          </a:xfrm>
          <a:prstGeom prst="rect">
            <a:avLst/>
          </a:prstGeom>
          <a:noFill/>
        </p:spPr>
        <p:txBody>
          <a:bodyPr wrap="square" rtlCol="0">
            <a:spAutoFit/>
          </a:bodyPr>
          <a:lstStyle/>
          <a:p>
            <a:pPr algn="ctr"/>
            <a:r>
              <a:rPr lang="ja-JP" altLang="en-US" sz="900" b="1" dirty="0">
                <a:latin typeface="Meiryo UI" panose="020B0604030504040204" pitchFamily="50" charset="-128"/>
                <a:ea typeface="Meiryo UI" panose="020B0604030504040204" pitchFamily="50" charset="-128"/>
              </a:rPr>
              <a:t>天羽英二</a:t>
            </a:r>
            <a:r>
              <a:rPr lang="ja-JP" altLang="en-US" sz="900" dirty="0">
                <a:latin typeface="Meiryo UI" panose="020B0604030504040204" pitchFamily="50" charset="-128"/>
                <a:ea typeface="Meiryo UI" panose="020B0604030504040204" pitchFamily="50" charset="-128"/>
              </a:rPr>
              <a:t>（あもう　えいじ）</a:t>
            </a:r>
            <a:endParaRPr lang="en-US" altLang="ja-JP"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(2022.1 </a:t>
            </a:r>
            <a:r>
              <a:rPr lang="ja-JP" altLang="en-US" sz="900" dirty="0">
                <a:latin typeface="Meiryo UI" panose="020B0604030504040204" pitchFamily="50" charset="-128"/>
                <a:ea typeface="Meiryo UI" panose="020B0604030504040204" pitchFamily="50" charset="-128"/>
              </a:rPr>
              <a:t>選択 </a:t>
            </a:r>
            <a:r>
              <a:rPr lang="en-US" altLang="ja-JP" sz="900" dirty="0">
                <a:latin typeface="Meiryo UI" panose="020B0604030504040204" pitchFamily="50" charset="-128"/>
                <a:ea typeface="Meiryo UI" panose="020B0604030504040204" pitchFamily="50" charset="-128"/>
              </a:rPr>
              <a:t>P.105</a:t>
            </a:r>
            <a:r>
              <a:rPr lang="ja-JP" altLang="en-US" sz="900" dirty="0">
                <a:latin typeface="Meiryo UI" panose="020B0604030504040204" pitchFamily="50" charset="-128"/>
                <a:ea typeface="Meiryo UI" panose="020B0604030504040204" pitchFamily="50" charset="-128"/>
              </a:rPr>
              <a:t>）</a:t>
            </a:r>
            <a:endParaRPr kumimoji="1" lang="en-US" altLang="ja-JP" sz="900"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A1A79BB7-CB5F-A149-DC40-9D6AD6DF5BBD}"/>
              </a:ext>
            </a:extLst>
          </p:cNvPr>
          <p:cNvSpPr/>
          <p:nvPr/>
        </p:nvSpPr>
        <p:spPr>
          <a:xfrm>
            <a:off x="0" y="-12355"/>
            <a:ext cx="877824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諜報活動と暗号通信</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01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45"/>
                                        </p:tgtEl>
                                        <p:attrNameLst>
                                          <p:attrName>ppt_x</p:attrName>
                                        </p:attrNameLst>
                                      </p:cBhvr>
                                      <p:tavLst>
                                        <p:tav tm="0">
                                          <p:val>
                                            <p:strVal val="ppt_x"/>
                                          </p:val>
                                        </p:tav>
                                        <p:tav tm="100000">
                                          <p:val>
                                            <p:strVal val="ppt_x"/>
                                          </p:val>
                                        </p:tav>
                                      </p:tavLst>
                                    </p:anim>
                                    <p:anim calcmode="lin" valueType="num">
                                      <p:cBhvr additive="base">
                                        <p:cTn id="7" dur="1000"/>
                                        <p:tgtEl>
                                          <p:spTgt spid="245"/>
                                        </p:tgtEl>
                                        <p:attrNameLst>
                                          <p:attrName>ppt_y</p:attrName>
                                        </p:attrNameLst>
                                      </p:cBhvr>
                                      <p:tavLst>
                                        <p:tav tm="0">
                                          <p:val>
                                            <p:strVal val="ppt_y"/>
                                          </p:val>
                                        </p:tav>
                                        <p:tav tm="100000">
                                          <p:val>
                                            <p:strVal val="1+ppt_h/2"/>
                                          </p:val>
                                        </p:tav>
                                      </p:tavLst>
                                    </p:anim>
                                    <p:set>
                                      <p:cBhvr>
                                        <p:cTn id="8" dur="1" fill="hold">
                                          <p:stCondLst>
                                            <p:cond delay="999"/>
                                          </p:stCondLst>
                                        </p:cTn>
                                        <p:tgtEl>
                                          <p:spTgt spid="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A5D2152-A772-AD06-C8EA-34E602EBD74E}"/>
              </a:ext>
            </a:extLst>
          </p:cNvPr>
          <p:cNvSpPr txBox="1"/>
          <p:nvPr/>
        </p:nvSpPr>
        <p:spPr>
          <a:xfrm>
            <a:off x="9419861" y="2684584"/>
            <a:ext cx="1764321" cy="400110"/>
          </a:xfrm>
          <a:prstGeom prst="rect">
            <a:avLst/>
          </a:prstGeom>
          <a:noFill/>
        </p:spPr>
        <p:txBody>
          <a:bodyPr wrap="square" rtlCol="0">
            <a:spAutoFit/>
          </a:bodyPr>
          <a:lstStyle/>
          <a:p>
            <a:pPr algn="ctr"/>
            <a:r>
              <a:rPr kumimoji="1" lang="ja-JP" altLang="en-US" sz="2000" b="1" dirty="0"/>
              <a:t>毛沢東</a:t>
            </a:r>
            <a:r>
              <a:rPr kumimoji="1" lang="ja-JP" altLang="en-US" sz="2000" dirty="0"/>
              <a:t>＠延安</a:t>
            </a:r>
          </a:p>
        </p:txBody>
      </p:sp>
      <p:sp>
        <p:nvSpPr>
          <p:cNvPr id="5" name="正方形/長方形 4">
            <a:extLst>
              <a:ext uri="{FF2B5EF4-FFF2-40B4-BE49-F238E27FC236}">
                <a16:creationId xmlns:a16="http://schemas.microsoft.com/office/drawing/2014/main" id="{71E207BC-2FDB-5243-8DB2-0E4509B0555D}"/>
              </a:ext>
            </a:extLst>
          </p:cNvPr>
          <p:cNvSpPr/>
          <p:nvPr/>
        </p:nvSpPr>
        <p:spPr>
          <a:xfrm>
            <a:off x="2667002" y="1905000"/>
            <a:ext cx="2262554" cy="707886"/>
          </a:xfrm>
          <a:prstGeom prst="rect">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満鉄調査部</a:t>
            </a:r>
          </a:p>
        </p:txBody>
      </p:sp>
      <p:sp>
        <p:nvSpPr>
          <p:cNvPr id="6" name="テキスト ボックス 5">
            <a:extLst>
              <a:ext uri="{FF2B5EF4-FFF2-40B4-BE49-F238E27FC236}">
                <a16:creationId xmlns:a16="http://schemas.microsoft.com/office/drawing/2014/main" id="{66BCDBE0-7B02-0949-153C-2413613C4F78}"/>
              </a:ext>
            </a:extLst>
          </p:cNvPr>
          <p:cNvSpPr txBox="1"/>
          <p:nvPr/>
        </p:nvSpPr>
        <p:spPr>
          <a:xfrm>
            <a:off x="3221772" y="2653805"/>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中西功</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C9E3DD0-5C9A-8A33-22E9-C1C06781FD20}"/>
              </a:ext>
            </a:extLst>
          </p:cNvPr>
          <p:cNvSpPr txBox="1"/>
          <p:nvPr/>
        </p:nvSpPr>
        <p:spPr>
          <a:xfrm>
            <a:off x="2294791" y="5435740"/>
            <a:ext cx="3171092" cy="230832"/>
          </a:xfrm>
          <a:prstGeom prst="rect">
            <a:avLst/>
          </a:prstGeom>
          <a:noFill/>
        </p:spPr>
        <p:txBody>
          <a:bodyPr wrap="square">
            <a:spAutoFit/>
          </a:bodyPr>
          <a:lstStyle/>
          <a:p>
            <a:r>
              <a:rPr lang="en-US" altLang="ja-JP" sz="900" dirty="0">
                <a:latin typeface="Amasis MT Pro Black" panose="02040A04050005020304" pitchFamily="18" charset="0"/>
              </a:rPr>
              <a:t>https://kknews.cc/zh-hk/history/5vvvo8l.html</a:t>
            </a:r>
            <a:endParaRPr lang="ja-JP" altLang="en-US" sz="9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ACD6B8DF-17C0-8D10-0792-ECC2723CA8A7}"/>
              </a:ext>
            </a:extLst>
          </p:cNvPr>
          <p:cNvSpPr txBox="1"/>
          <p:nvPr/>
        </p:nvSpPr>
        <p:spPr>
          <a:xfrm>
            <a:off x="152399" y="622480"/>
            <a:ext cx="2414954"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日本陸軍</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支那派遣軍</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南京総軍司令部</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1" name="コネクタ: カギ線 10">
            <a:extLst>
              <a:ext uri="{FF2B5EF4-FFF2-40B4-BE49-F238E27FC236}">
                <a16:creationId xmlns:a16="http://schemas.microsoft.com/office/drawing/2014/main" id="{6A8F8E64-0FD9-B82F-68DC-F925C89A0984}"/>
              </a:ext>
            </a:extLst>
          </p:cNvPr>
          <p:cNvCxnSpPr>
            <a:cxnSpLocks/>
            <a:stCxn id="9" idx="2"/>
            <a:endCxn id="17" idx="1"/>
          </p:cNvCxnSpPr>
          <p:nvPr/>
        </p:nvCxnSpPr>
        <p:spPr>
          <a:xfrm rot="16200000" flipH="1">
            <a:off x="707931" y="2197754"/>
            <a:ext cx="2699305" cy="13954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BE794024-C632-38F7-0C71-FD4250578FA8}"/>
              </a:ext>
            </a:extLst>
          </p:cNvPr>
          <p:cNvPicPr>
            <a:picLocks noChangeAspect="1"/>
          </p:cNvPicPr>
          <p:nvPr/>
        </p:nvPicPr>
        <p:blipFill>
          <a:blip r:embed="rId2"/>
          <a:stretch>
            <a:fillRect/>
          </a:stretch>
        </p:blipFill>
        <p:spPr>
          <a:xfrm>
            <a:off x="2755291" y="3054490"/>
            <a:ext cx="2085975" cy="2381250"/>
          </a:xfrm>
          <a:prstGeom prst="rect">
            <a:avLst/>
          </a:prstGeom>
        </p:spPr>
      </p:pic>
      <p:sp>
        <p:nvSpPr>
          <p:cNvPr id="20" name="テキスト ボックス 19">
            <a:extLst>
              <a:ext uri="{FF2B5EF4-FFF2-40B4-BE49-F238E27FC236}">
                <a16:creationId xmlns:a16="http://schemas.microsoft.com/office/drawing/2014/main" id="{059417BE-4563-4EED-EA31-2B125DD12CA9}"/>
              </a:ext>
            </a:extLst>
          </p:cNvPr>
          <p:cNvSpPr txBox="1"/>
          <p:nvPr/>
        </p:nvSpPr>
        <p:spPr>
          <a:xfrm>
            <a:off x="5521869" y="1949664"/>
            <a:ext cx="3169385" cy="954107"/>
          </a:xfrm>
          <a:prstGeom prst="rect">
            <a:avLst/>
          </a:prstGeom>
          <a:noFill/>
        </p:spPr>
        <p:txBody>
          <a:bodyPr wrap="square" rtlCol="0">
            <a:spAutoFit/>
          </a:bodyPr>
          <a:lstStyle/>
          <a:p>
            <a:pPr algn="ctr"/>
            <a:r>
              <a:rPr lang="ja-JP" altLang="en-US" sz="2800" dirty="0">
                <a:latin typeface="BIZ UDP明朝 Medium" panose="02020500000000000000" pitchFamily="18" charset="-128"/>
                <a:ea typeface="BIZ UDP明朝 Medium" panose="02020500000000000000" pitchFamily="18" charset="-128"/>
              </a:rPr>
              <a:t>中共特務の創始者</a:t>
            </a:r>
            <a:endParaRPr kumimoji="1" lang="en-US" altLang="ja-JP" sz="2800" dirty="0">
              <a:latin typeface="BIZ UDP明朝 Medium" panose="02020500000000000000" pitchFamily="18" charset="-128"/>
              <a:ea typeface="BIZ UDP明朝 Medium" panose="02020500000000000000" pitchFamily="18" charset="-128"/>
            </a:endParaRPr>
          </a:p>
          <a:p>
            <a:pPr algn="ctr"/>
            <a:r>
              <a:rPr kumimoji="1" lang="ja-JP" altLang="en-US" sz="2800" b="1" dirty="0"/>
              <a:t>周恩来</a:t>
            </a:r>
          </a:p>
        </p:txBody>
      </p:sp>
      <p:sp>
        <p:nvSpPr>
          <p:cNvPr id="21" name="テキスト ボックス 20">
            <a:extLst>
              <a:ext uri="{FF2B5EF4-FFF2-40B4-BE49-F238E27FC236}">
                <a16:creationId xmlns:a16="http://schemas.microsoft.com/office/drawing/2014/main" id="{CAED69E7-3FC8-77FC-DE9F-320954B575C5}"/>
              </a:ext>
            </a:extLst>
          </p:cNvPr>
          <p:cNvSpPr txBox="1"/>
          <p:nvPr/>
        </p:nvSpPr>
        <p:spPr>
          <a:xfrm>
            <a:off x="6282338" y="3991924"/>
            <a:ext cx="1606061" cy="523220"/>
          </a:xfrm>
          <a:prstGeom prst="rect">
            <a:avLst/>
          </a:prstGeom>
          <a:noFill/>
        </p:spPr>
        <p:txBody>
          <a:bodyPr wrap="square" rtlCol="0">
            <a:spAutoFit/>
          </a:bodyPr>
          <a:lstStyle/>
          <a:p>
            <a:pPr algn="ctr"/>
            <a:r>
              <a:rPr kumimoji="1" lang="ja-JP" altLang="en-US" sz="2800" b="1" dirty="0"/>
              <a:t>李徳生</a:t>
            </a:r>
          </a:p>
        </p:txBody>
      </p:sp>
      <p:pic>
        <p:nvPicPr>
          <p:cNvPr id="22" name="図 21">
            <a:extLst>
              <a:ext uri="{FF2B5EF4-FFF2-40B4-BE49-F238E27FC236}">
                <a16:creationId xmlns:a16="http://schemas.microsoft.com/office/drawing/2014/main" id="{93C36F1F-542F-7D2F-3176-8617E79A7673}"/>
              </a:ext>
            </a:extLst>
          </p:cNvPr>
          <p:cNvPicPr>
            <a:picLocks noChangeAspect="1"/>
          </p:cNvPicPr>
          <p:nvPr/>
        </p:nvPicPr>
        <p:blipFill>
          <a:blip r:embed="rId3"/>
          <a:stretch>
            <a:fillRect/>
          </a:stretch>
        </p:blipFill>
        <p:spPr>
          <a:xfrm>
            <a:off x="9171343" y="3053916"/>
            <a:ext cx="2217628" cy="2922456"/>
          </a:xfrm>
          <a:prstGeom prst="rect">
            <a:avLst/>
          </a:prstGeom>
        </p:spPr>
      </p:pic>
      <p:cxnSp>
        <p:nvCxnSpPr>
          <p:cNvPr id="24" name="直線矢印コネクタ 23">
            <a:extLst>
              <a:ext uri="{FF2B5EF4-FFF2-40B4-BE49-F238E27FC236}">
                <a16:creationId xmlns:a16="http://schemas.microsoft.com/office/drawing/2014/main" id="{D683B6FC-182F-10A5-F303-3A7A31EDE042}"/>
              </a:ext>
            </a:extLst>
          </p:cNvPr>
          <p:cNvCxnSpPr>
            <a:cxnSpLocks/>
            <a:stCxn id="17" idx="3"/>
          </p:cNvCxnSpPr>
          <p:nvPr/>
        </p:nvCxnSpPr>
        <p:spPr>
          <a:xfrm flipV="1">
            <a:off x="4841266" y="4229795"/>
            <a:ext cx="1619486" cy="153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53A91CE0-07DA-58F4-6CAC-351005C7D387}"/>
              </a:ext>
            </a:extLst>
          </p:cNvPr>
          <p:cNvCxnSpPr>
            <a:cxnSpLocks/>
          </p:cNvCxnSpPr>
          <p:nvPr/>
        </p:nvCxnSpPr>
        <p:spPr>
          <a:xfrm flipV="1">
            <a:off x="7643082" y="4237455"/>
            <a:ext cx="1528261" cy="7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7F8A00A-7732-C372-A5E3-908540909184}"/>
              </a:ext>
            </a:extLst>
          </p:cNvPr>
          <p:cNvCxnSpPr>
            <a:cxnSpLocks/>
            <a:endCxn id="21" idx="0"/>
          </p:cNvCxnSpPr>
          <p:nvPr/>
        </p:nvCxnSpPr>
        <p:spPr>
          <a:xfrm>
            <a:off x="7085369" y="2839510"/>
            <a:ext cx="0" cy="1152414"/>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69" name="テキスト ボックス 7168">
            <a:extLst>
              <a:ext uri="{FF2B5EF4-FFF2-40B4-BE49-F238E27FC236}">
                <a16:creationId xmlns:a16="http://schemas.microsoft.com/office/drawing/2014/main" id="{26BA8E64-3A8E-E4C6-50B7-88B5896E86C7}"/>
              </a:ext>
            </a:extLst>
          </p:cNvPr>
          <p:cNvSpPr txBox="1"/>
          <p:nvPr/>
        </p:nvSpPr>
        <p:spPr>
          <a:xfrm>
            <a:off x="5736880" y="4564153"/>
            <a:ext cx="2825261" cy="1323439"/>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支那抗戦力調査</a:t>
            </a:r>
            <a:r>
              <a:rPr kumimoji="1" lang="en-US" altLang="ja-JP" sz="2000" dirty="0">
                <a:latin typeface="BIZ UDPゴシック" panose="020B0400000000000000" pitchFamily="50" charset="-128"/>
                <a:ea typeface="BIZ UDPゴシック" panose="020B0400000000000000" pitchFamily="50" charset="-128"/>
              </a:rPr>
              <a:t>』</a:t>
            </a:r>
          </a:p>
          <a:p>
            <a:pPr algn="ctr"/>
            <a:r>
              <a:rPr lang="ja-JP" altLang="en-US" sz="2000" dirty="0">
                <a:latin typeface="BIZ UDPゴシック" panose="020B0400000000000000" pitchFamily="50" charset="-128"/>
                <a:ea typeface="BIZ UDPゴシック" panose="020B0400000000000000" pitchFamily="50" charset="-128"/>
              </a:rPr>
              <a:t>満鉄調査月報</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北京満鉄月報</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満鉄支那月誌</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7171" name="テキスト ボックス 7170">
            <a:extLst>
              <a:ext uri="{FF2B5EF4-FFF2-40B4-BE49-F238E27FC236}">
                <a16:creationId xmlns:a16="http://schemas.microsoft.com/office/drawing/2014/main" id="{ECC168A7-0679-BE71-57E0-3135836EE46B}"/>
              </a:ext>
            </a:extLst>
          </p:cNvPr>
          <p:cNvSpPr txBox="1"/>
          <p:nvPr/>
        </p:nvSpPr>
        <p:spPr>
          <a:xfrm>
            <a:off x="2422710" y="5666572"/>
            <a:ext cx="2751135" cy="707886"/>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中国共産党員</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戦後は参議院議員</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正方形/長方形 2">
            <a:extLst>
              <a:ext uri="{FF2B5EF4-FFF2-40B4-BE49-F238E27FC236}">
                <a16:creationId xmlns:a16="http://schemas.microsoft.com/office/drawing/2014/main" id="{23EE2F4D-736E-2F97-A0A1-87CFE881CDA2}"/>
              </a:ext>
            </a:extLst>
          </p:cNvPr>
          <p:cNvSpPr/>
          <p:nvPr/>
        </p:nvSpPr>
        <p:spPr>
          <a:xfrm>
            <a:off x="9174545" y="5666572"/>
            <a:ext cx="2217628" cy="70788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中国共産党</a:t>
            </a:r>
          </a:p>
        </p:txBody>
      </p:sp>
      <p:sp>
        <p:nvSpPr>
          <p:cNvPr id="25" name="テキスト ボックス 24">
            <a:extLst>
              <a:ext uri="{FF2B5EF4-FFF2-40B4-BE49-F238E27FC236}">
                <a16:creationId xmlns:a16="http://schemas.microsoft.com/office/drawing/2014/main" id="{DFCD7B97-936F-40B2-A87D-678243034B56}"/>
              </a:ext>
            </a:extLst>
          </p:cNvPr>
          <p:cNvSpPr txBox="1"/>
          <p:nvPr/>
        </p:nvSpPr>
        <p:spPr>
          <a:xfrm>
            <a:off x="110106" y="4718943"/>
            <a:ext cx="2552622"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東亜同文書院（上海）</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4AF38AEC-9B08-35E9-D27B-7A669BAB624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日本陸軍と中国共産党</a:t>
            </a:r>
          </a:p>
        </p:txBody>
      </p:sp>
      <p:pic>
        <p:nvPicPr>
          <p:cNvPr id="13" name="図 12">
            <a:extLst>
              <a:ext uri="{FF2B5EF4-FFF2-40B4-BE49-F238E27FC236}">
                <a16:creationId xmlns:a16="http://schemas.microsoft.com/office/drawing/2014/main" id="{015A7CCB-C24F-44F7-BB33-A17A150A50D0}"/>
              </a:ext>
            </a:extLst>
          </p:cNvPr>
          <p:cNvPicPr>
            <a:picLocks noChangeAspect="1"/>
          </p:cNvPicPr>
          <p:nvPr/>
        </p:nvPicPr>
        <p:blipFill>
          <a:blip r:embed="rId4"/>
          <a:stretch>
            <a:fillRect/>
          </a:stretch>
        </p:blipFill>
        <p:spPr>
          <a:xfrm>
            <a:off x="9419861" y="127433"/>
            <a:ext cx="1569100" cy="2485453"/>
          </a:xfrm>
          <a:prstGeom prst="rect">
            <a:avLst/>
          </a:prstGeom>
        </p:spPr>
      </p:pic>
      <p:sp>
        <p:nvSpPr>
          <p:cNvPr id="10" name="テキスト ボックス 9">
            <a:extLst>
              <a:ext uri="{FF2B5EF4-FFF2-40B4-BE49-F238E27FC236}">
                <a16:creationId xmlns:a16="http://schemas.microsoft.com/office/drawing/2014/main" id="{EE347D29-1A24-74BE-B0EC-D0DC8E68B2B9}"/>
              </a:ext>
            </a:extLst>
          </p:cNvPr>
          <p:cNvSpPr txBox="1"/>
          <p:nvPr/>
        </p:nvSpPr>
        <p:spPr>
          <a:xfrm>
            <a:off x="3806283" y="840059"/>
            <a:ext cx="3279086"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敵の敵は味方</a:t>
            </a:r>
          </a:p>
        </p:txBody>
      </p:sp>
    </p:spTree>
    <p:extLst>
      <p:ext uri="{BB962C8B-B14F-4D97-AF65-F5344CB8AC3E}">
        <p14:creationId xmlns:p14="http://schemas.microsoft.com/office/powerpoint/2010/main" val="3110400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6BCDBE0-7B02-0949-153C-2413613C4F78}"/>
              </a:ext>
            </a:extLst>
          </p:cNvPr>
          <p:cNvSpPr txBox="1"/>
          <p:nvPr/>
        </p:nvSpPr>
        <p:spPr>
          <a:xfrm>
            <a:off x="6231476" y="2016484"/>
            <a:ext cx="1242647"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尾崎秀実</a:t>
            </a: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6146" name="Picture 2" descr="リヒャルト・ゾルゲ - Wikipedia">
            <a:extLst>
              <a:ext uri="{FF2B5EF4-FFF2-40B4-BE49-F238E27FC236}">
                <a16:creationId xmlns:a16="http://schemas.microsoft.com/office/drawing/2014/main" id="{0CA673DE-76A5-48D1-833F-FA4788B39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850" y="2416594"/>
            <a:ext cx="1258078" cy="20380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ゾルゲ事件文書：スパイ浸透矮小化へ走る 各省が修正要求 | 毎日新聞">
            <a:extLst>
              <a:ext uri="{FF2B5EF4-FFF2-40B4-BE49-F238E27FC236}">
                <a16:creationId xmlns:a16="http://schemas.microsoft.com/office/drawing/2014/main" id="{EA36AB4A-69A6-47EB-9F45-B05EBEC4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28" y="2416594"/>
            <a:ext cx="1335345" cy="202481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D060A009-9C71-4A3C-8243-CA80FAC4985D}"/>
              </a:ext>
            </a:extLst>
          </p:cNvPr>
          <p:cNvSpPr txBox="1"/>
          <p:nvPr/>
        </p:nvSpPr>
        <p:spPr>
          <a:xfrm>
            <a:off x="4740456" y="2016484"/>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ゾルゲ</a:t>
            </a:r>
            <a:endParaRPr kumimoji="1" lang="ja-JP" altLang="en-US" sz="2000" b="1" dirty="0">
              <a:latin typeface="BIZ UDPゴシック" panose="020B0400000000000000" pitchFamily="50" charset="-128"/>
              <a:ea typeface="BIZ UDPゴシック" panose="020B0400000000000000" pitchFamily="50" charset="-128"/>
            </a:endParaRPr>
          </a:p>
        </p:txBody>
      </p:sp>
      <p:pic>
        <p:nvPicPr>
          <p:cNvPr id="6150" name="Picture 6" descr="返還前の香港と中国共産党_内藤証券投資調査部のキーマンが見た「中国株の底流」 | 研修医・医師向けコンテンツサイト Doctor's Gate">
            <a:extLst>
              <a:ext uri="{FF2B5EF4-FFF2-40B4-BE49-F238E27FC236}">
                <a16:creationId xmlns:a16="http://schemas.microsoft.com/office/drawing/2014/main" id="{86D7BBFD-34FB-407A-ABF4-27B8A662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202" y="747269"/>
            <a:ext cx="1480847" cy="194927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BCB1791D-EA2D-4CD4-A13B-25A524D5E642}"/>
              </a:ext>
            </a:extLst>
          </p:cNvPr>
          <p:cNvSpPr txBox="1"/>
          <p:nvPr/>
        </p:nvSpPr>
        <p:spPr>
          <a:xfrm>
            <a:off x="10445301" y="446080"/>
            <a:ext cx="1242647"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周恩来</a:t>
            </a:r>
          </a:p>
        </p:txBody>
      </p:sp>
      <p:cxnSp>
        <p:nvCxnSpPr>
          <p:cNvPr id="10" name="直線矢印コネクタ 9">
            <a:extLst>
              <a:ext uri="{FF2B5EF4-FFF2-40B4-BE49-F238E27FC236}">
                <a16:creationId xmlns:a16="http://schemas.microsoft.com/office/drawing/2014/main" id="{82625E2C-4B84-412F-BD8D-D23D027D0B25}"/>
              </a:ext>
            </a:extLst>
          </p:cNvPr>
          <p:cNvCxnSpPr>
            <a:cxnSpLocks/>
          </p:cNvCxnSpPr>
          <p:nvPr/>
        </p:nvCxnSpPr>
        <p:spPr>
          <a:xfrm>
            <a:off x="3433666" y="2696547"/>
            <a:ext cx="12681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4" name="Picture 10" descr="武藤章 - Wikipedia">
            <a:extLst>
              <a:ext uri="{FF2B5EF4-FFF2-40B4-BE49-F238E27FC236}">
                <a16:creationId xmlns:a16="http://schemas.microsoft.com/office/drawing/2014/main" id="{8F44BE9D-8304-4D55-81C8-0D227085D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819" y="4025346"/>
            <a:ext cx="1480847" cy="1966869"/>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425AECDB-803F-4936-900F-EEABC4129DAE}"/>
              </a:ext>
            </a:extLst>
          </p:cNvPr>
          <p:cNvSpPr txBox="1"/>
          <p:nvPr/>
        </p:nvSpPr>
        <p:spPr>
          <a:xfrm>
            <a:off x="1931982" y="3734148"/>
            <a:ext cx="1577181"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参謀本部・陸軍部</a:t>
            </a:r>
          </a:p>
        </p:txBody>
      </p:sp>
      <p:cxnSp>
        <p:nvCxnSpPr>
          <p:cNvPr id="14" name="直線矢印コネクタ 13">
            <a:extLst>
              <a:ext uri="{FF2B5EF4-FFF2-40B4-BE49-F238E27FC236}">
                <a16:creationId xmlns:a16="http://schemas.microsoft.com/office/drawing/2014/main" id="{98047908-E53B-45D5-A820-E3402C357826}"/>
              </a:ext>
            </a:extLst>
          </p:cNvPr>
          <p:cNvCxnSpPr>
            <a:cxnSpLocks/>
          </p:cNvCxnSpPr>
          <p:nvPr/>
        </p:nvCxnSpPr>
        <p:spPr>
          <a:xfrm flipV="1">
            <a:off x="3410491" y="4217437"/>
            <a:ext cx="1291359" cy="9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1A5A1654-A84C-4A9F-95B9-BA91084EF872}"/>
              </a:ext>
            </a:extLst>
          </p:cNvPr>
          <p:cNvSpPr txBox="1"/>
          <p:nvPr/>
        </p:nvSpPr>
        <p:spPr>
          <a:xfrm>
            <a:off x="1595371" y="5992215"/>
            <a:ext cx="2195740"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開戦時、軍務局長だった</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武藤章は</a:t>
            </a:r>
            <a:r>
              <a:rPr kumimoji="1" lang="en-US" altLang="ja-JP" sz="1400" dirty="0">
                <a:latin typeface="BIZ UDPゴシック" panose="020B0400000000000000" pitchFamily="50" charset="-128"/>
                <a:ea typeface="BIZ UDPゴシック" panose="020B0400000000000000" pitchFamily="50" charset="-128"/>
              </a:rPr>
              <a:t>A</a:t>
            </a:r>
            <a:r>
              <a:rPr kumimoji="1" lang="ja-JP" altLang="en-US" sz="1400" dirty="0">
                <a:latin typeface="BIZ UDPゴシック" panose="020B0400000000000000" pitchFamily="50" charset="-128"/>
                <a:ea typeface="BIZ UDPゴシック" panose="020B0400000000000000" pitchFamily="50" charset="-128"/>
              </a:rPr>
              <a:t>級戦犯</a:t>
            </a:r>
          </a:p>
        </p:txBody>
      </p:sp>
      <p:pic>
        <p:nvPicPr>
          <p:cNvPr id="35" name="図 34">
            <a:extLst>
              <a:ext uri="{FF2B5EF4-FFF2-40B4-BE49-F238E27FC236}">
                <a16:creationId xmlns:a16="http://schemas.microsoft.com/office/drawing/2014/main" id="{0FB1621B-6804-460C-A911-058B713A772F}"/>
              </a:ext>
            </a:extLst>
          </p:cNvPr>
          <p:cNvPicPr>
            <a:picLocks noChangeAspect="1"/>
          </p:cNvPicPr>
          <p:nvPr/>
        </p:nvPicPr>
        <p:blipFill>
          <a:blip r:embed="rId6"/>
          <a:stretch>
            <a:fillRect/>
          </a:stretch>
        </p:blipFill>
        <p:spPr>
          <a:xfrm>
            <a:off x="8494099" y="4662300"/>
            <a:ext cx="1480847" cy="1690465"/>
          </a:xfrm>
          <a:prstGeom prst="rect">
            <a:avLst/>
          </a:prstGeom>
        </p:spPr>
      </p:pic>
      <p:cxnSp>
        <p:nvCxnSpPr>
          <p:cNvPr id="16" name="コネクタ: カギ線 15">
            <a:extLst>
              <a:ext uri="{FF2B5EF4-FFF2-40B4-BE49-F238E27FC236}">
                <a16:creationId xmlns:a16="http://schemas.microsoft.com/office/drawing/2014/main" id="{32C45067-8108-4455-AE77-D8AD3D54FDD1}"/>
              </a:ext>
            </a:extLst>
          </p:cNvPr>
          <p:cNvCxnSpPr>
            <a:stCxn id="6148" idx="2"/>
            <a:endCxn id="35" idx="1"/>
          </p:cNvCxnSpPr>
          <p:nvPr/>
        </p:nvCxnSpPr>
        <p:spPr>
          <a:xfrm rot="16200000" flipH="1">
            <a:off x="7140387" y="4153820"/>
            <a:ext cx="1066127" cy="164129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00669E07-3A62-4F34-9565-67F1318F1943}"/>
              </a:ext>
            </a:extLst>
          </p:cNvPr>
          <p:cNvCxnSpPr>
            <a:cxnSpLocks/>
            <a:stCxn id="35" idx="0"/>
            <a:endCxn id="6150" idx="2"/>
          </p:cNvCxnSpPr>
          <p:nvPr/>
        </p:nvCxnSpPr>
        <p:spPr>
          <a:xfrm rot="5400000" flipH="1" flipV="1">
            <a:off x="9167698" y="2763373"/>
            <a:ext cx="1965753" cy="183210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6" name="Picture 12" descr="オイゲン・オット - Wikipedia">
            <a:extLst>
              <a:ext uri="{FF2B5EF4-FFF2-40B4-BE49-F238E27FC236}">
                <a16:creationId xmlns:a16="http://schemas.microsoft.com/office/drawing/2014/main" id="{959F6426-C50E-4977-AFD1-0D77388F5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656" y="1441755"/>
            <a:ext cx="1379835" cy="2023758"/>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9A423377-BD54-4F98-AB75-47B85363EEEE}"/>
              </a:ext>
            </a:extLst>
          </p:cNvPr>
          <p:cNvSpPr txBox="1"/>
          <p:nvPr/>
        </p:nvSpPr>
        <p:spPr>
          <a:xfrm>
            <a:off x="1806509" y="1129715"/>
            <a:ext cx="1829449"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オットー独逸大使</a:t>
            </a:r>
          </a:p>
        </p:txBody>
      </p:sp>
      <p:sp>
        <p:nvSpPr>
          <p:cNvPr id="30" name="四角形: 角を丸くする 29">
            <a:extLst>
              <a:ext uri="{FF2B5EF4-FFF2-40B4-BE49-F238E27FC236}">
                <a16:creationId xmlns:a16="http://schemas.microsoft.com/office/drawing/2014/main" id="{5F3B6753-A6DF-45E1-8E9A-32C7C1D9B069}"/>
              </a:ext>
            </a:extLst>
          </p:cNvPr>
          <p:cNvSpPr/>
          <p:nvPr/>
        </p:nvSpPr>
        <p:spPr>
          <a:xfrm>
            <a:off x="8182947" y="4441405"/>
            <a:ext cx="3437796" cy="2024812"/>
          </a:xfrm>
          <a:prstGeom prst="roundRect">
            <a:avLst>
              <a:gd name="adj" fmla="val 837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58" name="Picture 14" descr="近衛文麿 - Wikipedia">
            <a:extLst>
              <a:ext uri="{FF2B5EF4-FFF2-40B4-BE49-F238E27FC236}">
                <a16:creationId xmlns:a16="http://schemas.microsoft.com/office/drawing/2014/main" id="{EEA94ECE-3C0C-4676-A524-45571BFC0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019" y="747269"/>
            <a:ext cx="1441420" cy="194927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コネクタ: カギ線 35">
            <a:extLst>
              <a:ext uri="{FF2B5EF4-FFF2-40B4-BE49-F238E27FC236}">
                <a16:creationId xmlns:a16="http://schemas.microsoft.com/office/drawing/2014/main" id="{965B927B-6115-4289-830E-2CE482E7C5BB}"/>
              </a:ext>
            </a:extLst>
          </p:cNvPr>
          <p:cNvCxnSpPr>
            <a:stCxn id="6158" idx="2"/>
            <a:endCxn id="6148" idx="3"/>
          </p:cNvCxnSpPr>
          <p:nvPr/>
        </p:nvCxnSpPr>
        <p:spPr>
          <a:xfrm rot="5400000">
            <a:off x="8051375" y="2165645"/>
            <a:ext cx="732453" cy="1794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CACC9D3-9E47-42FD-98FF-30433FBAF89B}"/>
              </a:ext>
            </a:extLst>
          </p:cNvPr>
          <p:cNvSpPr txBox="1"/>
          <p:nvPr/>
        </p:nvSpPr>
        <p:spPr>
          <a:xfrm>
            <a:off x="7551767" y="3421453"/>
            <a:ext cx="1129005"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内閣嘱託</a:t>
            </a:r>
          </a:p>
        </p:txBody>
      </p:sp>
      <p:sp>
        <p:nvSpPr>
          <p:cNvPr id="48" name="テキスト ボックス 47">
            <a:extLst>
              <a:ext uri="{FF2B5EF4-FFF2-40B4-BE49-F238E27FC236}">
                <a16:creationId xmlns:a16="http://schemas.microsoft.com/office/drawing/2014/main" id="{409D2C0E-0743-4AA0-9D92-B33D0E11484F}"/>
              </a:ext>
            </a:extLst>
          </p:cNvPr>
          <p:cNvSpPr txBox="1"/>
          <p:nvPr/>
        </p:nvSpPr>
        <p:spPr>
          <a:xfrm>
            <a:off x="6126683" y="770273"/>
            <a:ext cx="1829449" cy="769441"/>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満鉄調査部長</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田中清次郎</a:t>
            </a:r>
            <a:endParaRPr kumimoji="1" lang="ja-JP" altLang="en-US" sz="2400" b="1"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2F4EEF88-62EE-47BE-83C8-8A2DE6797AF8}"/>
              </a:ext>
            </a:extLst>
          </p:cNvPr>
          <p:cNvCxnSpPr>
            <a:stCxn id="48" idx="2"/>
            <a:endCxn id="6" idx="0"/>
          </p:cNvCxnSpPr>
          <p:nvPr/>
        </p:nvCxnSpPr>
        <p:spPr>
          <a:xfrm flipH="1">
            <a:off x="6852800" y="1539714"/>
            <a:ext cx="188608" cy="476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18EC75D7-BFDD-4E8A-B0B3-5C592E9F5435}"/>
              </a:ext>
            </a:extLst>
          </p:cNvPr>
          <p:cNvSpPr txBox="1"/>
          <p:nvPr/>
        </p:nvSpPr>
        <p:spPr>
          <a:xfrm>
            <a:off x="10152163" y="4429043"/>
            <a:ext cx="1335883"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王学文</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西里竜夫</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6160" name="Picture 16" descr="落合学（落合道人 Ochiai-Dojin） | SSブログ">
            <a:extLst>
              <a:ext uri="{FF2B5EF4-FFF2-40B4-BE49-F238E27FC236}">
                <a16:creationId xmlns:a16="http://schemas.microsoft.com/office/drawing/2014/main" id="{2F35167C-8100-41BF-9270-97E57EA2CF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2079" y="5113169"/>
            <a:ext cx="1395968" cy="125992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D319935-F111-44E2-962F-40C476767536}"/>
              </a:ext>
            </a:extLst>
          </p:cNvPr>
          <p:cNvSpPr txBox="1"/>
          <p:nvPr/>
        </p:nvSpPr>
        <p:spPr>
          <a:xfrm>
            <a:off x="9391025" y="4162803"/>
            <a:ext cx="141090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東亜同文書院</a:t>
            </a:r>
          </a:p>
        </p:txBody>
      </p:sp>
      <p:sp>
        <p:nvSpPr>
          <p:cNvPr id="45" name="テキスト ボックス 44">
            <a:extLst>
              <a:ext uri="{FF2B5EF4-FFF2-40B4-BE49-F238E27FC236}">
                <a16:creationId xmlns:a16="http://schemas.microsoft.com/office/drawing/2014/main" id="{FC851CF6-E857-4A16-B1BB-ADA8491FEF07}"/>
              </a:ext>
            </a:extLst>
          </p:cNvPr>
          <p:cNvSpPr txBox="1"/>
          <p:nvPr/>
        </p:nvSpPr>
        <p:spPr>
          <a:xfrm>
            <a:off x="6613470" y="4465955"/>
            <a:ext cx="14808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満鉄特別嘱託</a:t>
            </a:r>
          </a:p>
        </p:txBody>
      </p:sp>
      <p:sp>
        <p:nvSpPr>
          <p:cNvPr id="57" name="テキスト ボックス 56">
            <a:extLst>
              <a:ext uri="{FF2B5EF4-FFF2-40B4-BE49-F238E27FC236}">
                <a16:creationId xmlns:a16="http://schemas.microsoft.com/office/drawing/2014/main" id="{0D883025-00C7-45AB-80D9-3E78D7DDC62F}"/>
              </a:ext>
            </a:extLst>
          </p:cNvPr>
          <p:cNvSpPr txBox="1"/>
          <p:nvPr/>
        </p:nvSpPr>
        <p:spPr>
          <a:xfrm>
            <a:off x="8693405" y="446081"/>
            <a:ext cx="1242647" cy="307777"/>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近衛文麿</a:t>
            </a:r>
            <a:endParaRPr kumimoji="1" lang="ja-JP" altLang="en-US" sz="1400" b="1" dirty="0">
              <a:latin typeface="BIZ UDPゴシック" panose="020B0400000000000000" pitchFamily="50" charset="-128"/>
              <a:ea typeface="BIZ UDPゴシック" panose="020B0400000000000000" pitchFamily="50" charset="-128"/>
            </a:endParaRPr>
          </a:p>
        </p:txBody>
      </p:sp>
      <p:pic>
        <p:nvPicPr>
          <p:cNvPr id="6162" name="Picture 18" descr="白洲次郎 : 環プロものづくり日記">
            <a:extLst>
              <a:ext uri="{FF2B5EF4-FFF2-40B4-BE49-F238E27FC236}">
                <a16:creationId xmlns:a16="http://schemas.microsoft.com/office/drawing/2014/main" id="{9E730069-F6F6-4E2E-8288-D411B15880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59" y="4853369"/>
            <a:ext cx="1126747" cy="1656623"/>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3A78F642-750F-4426-9E15-448C125659D3}"/>
              </a:ext>
            </a:extLst>
          </p:cNvPr>
          <p:cNvSpPr txBox="1"/>
          <p:nvPr/>
        </p:nvSpPr>
        <p:spPr>
          <a:xfrm>
            <a:off x="5668102" y="6371492"/>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白洲次郎</a:t>
            </a:r>
          </a:p>
        </p:txBody>
      </p:sp>
      <p:cxnSp>
        <p:nvCxnSpPr>
          <p:cNvPr id="47" name="直線矢印コネクタ 46">
            <a:extLst>
              <a:ext uri="{FF2B5EF4-FFF2-40B4-BE49-F238E27FC236}">
                <a16:creationId xmlns:a16="http://schemas.microsoft.com/office/drawing/2014/main" id="{60E2319E-5EEC-428D-AD8E-B067C9EC43A2}"/>
              </a:ext>
            </a:extLst>
          </p:cNvPr>
          <p:cNvCxnSpPr>
            <a:cxnSpLocks/>
          </p:cNvCxnSpPr>
          <p:nvPr/>
        </p:nvCxnSpPr>
        <p:spPr>
          <a:xfrm flipV="1">
            <a:off x="6753106" y="5832702"/>
            <a:ext cx="174099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C8BE2CD-81E7-404A-A5CE-31055F81F084}"/>
              </a:ext>
            </a:extLst>
          </p:cNvPr>
          <p:cNvSpPr txBox="1"/>
          <p:nvPr/>
        </p:nvSpPr>
        <p:spPr>
          <a:xfrm>
            <a:off x="3802899" y="879161"/>
            <a:ext cx="1503370"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尾崎秀真</a:t>
            </a:r>
          </a:p>
        </p:txBody>
      </p:sp>
      <p:cxnSp>
        <p:nvCxnSpPr>
          <p:cNvPr id="51" name="直線矢印コネクタ 50">
            <a:extLst>
              <a:ext uri="{FF2B5EF4-FFF2-40B4-BE49-F238E27FC236}">
                <a16:creationId xmlns:a16="http://schemas.microsoft.com/office/drawing/2014/main" id="{A72E0E02-3D74-4338-8069-BE4A96C1B9CC}"/>
              </a:ext>
            </a:extLst>
          </p:cNvPr>
          <p:cNvCxnSpPr>
            <a:cxnSpLocks/>
            <a:endCxn id="48" idx="1"/>
          </p:cNvCxnSpPr>
          <p:nvPr/>
        </p:nvCxnSpPr>
        <p:spPr>
          <a:xfrm flipV="1">
            <a:off x="5188569" y="1154994"/>
            <a:ext cx="938114" cy="84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0F2F3BA-4751-43B6-B393-C9F03482D309}"/>
              </a:ext>
            </a:extLst>
          </p:cNvPr>
          <p:cNvCxnSpPr>
            <a:cxnSpLocks/>
          </p:cNvCxnSpPr>
          <p:nvPr/>
        </p:nvCxnSpPr>
        <p:spPr>
          <a:xfrm>
            <a:off x="5226151" y="1313371"/>
            <a:ext cx="1085388" cy="70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ED265F62-C521-497C-945A-3A7704DAB501}"/>
              </a:ext>
            </a:extLst>
          </p:cNvPr>
          <p:cNvSpPr txBox="1"/>
          <p:nvPr/>
        </p:nvSpPr>
        <p:spPr>
          <a:xfrm>
            <a:off x="10707720" y="3004479"/>
            <a:ext cx="780326" cy="307777"/>
          </a:xfrm>
          <a:prstGeom prst="rect">
            <a:avLst/>
          </a:prstGeom>
          <a:solidFill>
            <a:schemeClr val="bg1"/>
          </a:solidFill>
        </p:spPr>
        <p:txBody>
          <a:bodyPr wrap="square" rtlCol="0">
            <a:spAutoFit/>
          </a:bodyPr>
          <a:lstStyle/>
          <a:p>
            <a:pPr algn="ctr"/>
            <a:r>
              <a:rPr lang="ja-JP" altLang="en-US" sz="1400" b="0" i="0" dirty="0">
                <a:solidFill>
                  <a:srgbClr val="4D5156"/>
                </a:solidFill>
                <a:effectLst/>
                <a:latin typeface="BIZ UDPゴシック" panose="020B0400000000000000" pitchFamily="50" charset="-128"/>
                <a:ea typeface="BIZ UDPゴシック" panose="020B0400000000000000" pitchFamily="50" charset="-128"/>
              </a:rPr>
              <a:t>潘漢年</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9" name="テキスト ボックス 68">
            <a:extLst>
              <a:ext uri="{FF2B5EF4-FFF2-40B4-BE49-F238E27FC236}">
                <a16:creationId xmlns:a16="http://schemas.microsoft.com/office/drawing/2014/main" id="{C9E2030B-37CA-41C3-A23C-0C66D4291076}"/>
              </a:ext>
            </a:extLst>
          </p:cNvPr>
          <p:cNvSpPr txBox="1"/>
          <p:nvPr/>
        </p:nvSpPr>
        <p:spPr>
          <a:xfrm>
            <a:off x="8693405" y="3856280"/>
            <a:ext cx="842481" cy="307777"/>
          </a:xfrm>
          <a:prstGeom prst="rect">
            <a:avLst/>
          </a:prstGeom>
          <a:solidFill>
            <a:schemeClr val="bg1"/>
          </a:solid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程和生</a:t>
            </a:r>
          </a:p>
        </p:txBody>
      </p:sp>
      <p:sp>
        <p:nvSpPr>
          <p:cNvPr id="70" name="テキスト ボックス 69">
            <a:extLst>
              <a:ext uri="{FF2B5EF4-FFF2-40B4-BE49-F238E27FC236}">
                <a16:creationId xmlns:a16="http://schemas.microsoft.com/office/drawing/2014/main" id="{674171AA-A883-49DC-95AD-73B0C54F4198}"/>
              </a:ext>
            </a:extLst>
          </p:cNvPr>
          <p:cNvSpPr txBox="1"/>
          <p:nvPr/>
        </p:nvSpPr>
        <p:spPr>
          <a:xfrm>
            <a:off x="9693427" y="3529214"/>
            <a:ext cx="751874" cy="307777"/>
          </a:xfrm>
          <a:prstGeom prst="rect">
            <a:avLst/>
          </a:prstGeom>
          <a:solidFill>
            <a:schemeClr val="bg1"/>
          </a:solid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呉紀光</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9BE6C907-7924-4D8A-A40B-B81C6135BCB6}"/>
              </a:ext>
            </a:extLst>
          </p:cNvPr>
          <p:cNvSpPr txBox="1"/>
          <p:nvPr/>
        </p:nvSpPr>
        <p:spPr>
          <a:xfrm>
            <a:off x="11645249" y="3062773"/>
            <a:ext cx="430887" cy="1218637"/>
          </a:xfrm>
          <a:prstGeom prst="rect">
            <a:avLst/>
          </a:prstGeom>
          <a:noFill/>
        </p:spPr>
        <p:txBody>
          <a:bodyPr vert="eaVert"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上海情報科</a:t>
            </a:r>
          </a:p>
        </p:txBody>
      </p:sp>
      <p:pic>
        <p:nvPicPr>
          <p:cNvPr id="6164" name="Picture 20" descr="チーコ」の備忘録（歴代駐独大使に仕えた秘書のモノローグ） – 一般社団法人 霞関会">
            <a:extLst>
              <a:ext uri="{FF2B5EF4-FFF2-40B4-BE49-F238E27FC236}">
                <a16:creationId xmlns:a16="http://schemas.microsoft.com/office/drawing/2014/main" id="{A651DF1E-4832-4E0A-AB1F-51F997D3AE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435" y="2330540"/>
            <a:ext cx="1348439" cy="2171216"/>
          </a:xfrm>
          <a:prstGeom prst="rect">
            <a:avLst/>
          </a:prstGeom>
          <a:noFill/>
          <a:extLst>
            <a:ext uri="{909E8E84-426E-40DD-AFC4-6F175D3DCCD1}">
              <a14:hiddenFill xmlns:a14="http://schemas.microsoft.com/office/drawing/2010/main">
                <a:solidFill>
                  <a:srgbClr val="FFFFFF"/>
                </a:solidFill>
              </a14:hiddenFill>
            </a:ext>
          </a:extLst>
        </p:spPr>
      </p:pic>
      <p:sp>
        <p:nvSpPr>
          <p:cNvPr id="76" name="テキスト ボックス 75">
            <a:extLst>
              <a:ext uri="{FF2B5EF4-FFF2-40B4-BE49-F238E27FC236}">
                <a16:creationId xmlns:a16="http://schemas.microsoft.com/office/drawing/2014/main" id="{96003CB8-02AA-4BEE-9DF1-5CA0F6A026C4}"/>
              </a:ext>
            </a:extLst>
          </p:cNvPr>
          <p:cNvSpPr txBox="1"/>
          <p:nvPr/>
        </p:nvSpPr>
        <p:spPr>
          <a:xfrm>
            <a:off x="292823" y="1858963"/>
            <a:ext cx="1116256" cy="523220"/>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駐独逸</a:t>
            </a:r>
            <a:endParaRPr lang="en-US" altLang="ja-JP" sz="1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日本大使</a:t>
            </a:r>
          </a:p>
        </p:txBody>
      </p:sp>
      <p:sp>
        <p:nvSpPr>
          <p:cNvPr id="77" name="テキスト ボックス 76">
            <a:extLst>
              <a:ext uri="{FF2B5EF4-FFF2-40B4-BE49-F238E27FC236}">
                <a16:creationId xmlns:a16="http://schemas.microsoft.com/office/drawing/2014/main" id="{D1937791-998B-41EF-81A3-553DE78F3FF0}"/>
              </a:ext>
            </a:extLst>
          </p:cNvPr>
          <p:cNvSpPr txBox="1"/>
          <p:nvPr/>
        </p:nvSpPr>
        <p:spPr>
          <a:xfrm>
            <a:off x="248378" y="4448910"/>
            <a:ext cx="1129005"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大島浩</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陸軍中将</a:t>
            </a:r>
          </a:p>
        </p:txBody>
      </p:sp>
      <p:cxnSp>
        <p:nvCxnSpPr>
          <p:cNvPr id="60" name="直線矢印コネクタ 59">
            <a:extLst>
              <a:ext uri="{FF2B5EF4-FFF2-40B4-BE49-F238E27FC236}">
                <a16:creationId xmlns:a16="http://schemas.microsoft.com/office/drawing/2014/main" id="{BB8B30DD-7B11-40C1-B0A7-99EE1B9DD089}"/>
              </a:ext>
            </a:extLst>
          </p:cNvPr>
          <p:cNvCxnSpPr>
            <a:cxnSpLocks/>
          </p:cNvCxnSpPr>
          <p:nvPr/>
        </p:nvCxnSpPr>
        <p:spPr>
          <a:xfrm>
            <a:off x="1470874" y="2827176"/>
            <a:ext cx="55978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D32537BD-76A5-49F8-8C30-48DA89D5F73F}"/>
              </a:ext>
            </a:extLst>
          </p:cNvPr>
          <p:cNvCxnSpPr>
            <a:cxnSpLocks/>
          </p:cNvCxnSpPr>
          <p:nvPr/>
        </p:nvCxnSpPr>
        <p:spPr>
          <a:xfrm>
            <a:off x="1478984" y="4226768"/>
            <a:ext cx="4645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58C2A76B-A8B8-4668-8D74-16898EEAAAAE}"/>
              </a:ext>
            </a:extLst>
          </p:cNvPr>
          <p:cNvSpPr txBox="1"/>
          <p:nvPr/>
        </p:nvSpPr>
        <p:spPr>
          <a:xfrm>
            <a:off x="7625788" y="3163287"/>
            <a:ext cx="139822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朝飯会メンバー</a:t>
            </a:r>
          </a:p>
        </p:txBody>
      </p:sp>
      <p:sp>
        <p:nvSpPr>
          <p:cNvPr id="87" name="テキスト ボックス 86">
            <a:extLst>
              <a:ext uri="{FF2B5EF4-FFF2-40B4-BE49-F238E27FC236}">
                <a16:creationId xmlns:a16="http://schemas.microsoft.com/office/drawing/2014/main" id="{2AD2254B-9BC1-4FEA-B4C5-D595060876C7}"/>
              </a:ext>
            </a:extLst>
          </p:cNvPr>
          <p:cNvSpPr txBox="1"/>
          <p:nvPr/>
        </p:nvSpPr>
        <p:spPr>
          <a:xfrm>
            <a:off x="5439088" y="889446"/>
            <a:ext cx="505068" cy="278633"/>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台湾</a:t>
            </a:r>
          </a:p>
        </p:txBody>
      </p:sp>
      <p:sp>
        <p:nvSpPr>
          <p:cNvPr id="88" name="テキスト ボックス 87">
            <a:extLst>
              <a:ext uri="{FF2B5EF4-FFF2-40B4-BE49-F238E27FC236}">
                <a16:creationId xmlns:a16="http://schemas.microsoft.com/office/drawing/2014/main" id="{5B77D6B4-C374-4A67-ADD3-1BB88964797C}"/>
              </a:ext>
            </a:extLst>
          </p:cNvPr>
          <p:cNvSpPr txBox="1"/>
          <p:nvPr/>
        </p:nvSpPr>
        <p:spPr>
          <a:xfrm>
            <a:off x="6784703" y="1630618"/>
            <a:ext cx="737391"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採用</a:t>
            </a:r>
          </a:p>
        </p:txBody>
      </p:sp>
      <p:pic>
        <p:nvPicPr>
          <p:cNvPr id="6166" name="Picture 22" descr="西園寺公一 - Wikipedia">
            <a:extLst>
              <a:ext uri="{FF2B5EF4-FFF2-40B4-BE49-F238E27FC236}">
                <a16:creationId xmlns:a16="http://schemas.microsoft.com/office/drawing/2014/main" id="{40CE0CD3-E721-442D-96D6-01F591A027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6911" y="4885558"/>
            <a:ext cx="1173941" cy="1243947"/>
          </a:xfrm>
          <a:prstGeom prst="rect">
            <a:avLst/>
          </a:prstGeom>
          <a:noFill/>
          <a:extLst>
            <a:ext uri="{909E8E84-426E-40DD-AFC4-6F175D3DCCD1}">
              <a14:hiddenFill xmlns:a14="http://schemas.microsoft.com/office/drawing/2010/main">
                <a:solidFill>
                  <a:srgbClr val="FFFFFF"/>
                </a:solidFill>
              </a14:hiddenFill>
            </a:ext>
          </a:extLst>
        </p:spPr>
      </p:pic>
      <p:sp>
        <p:nvSpPr>
          <p:cNvPr id="90" name="テキスト ボックス 89">
            <a:extLst>
              <a:ext uri="{FF2B5EF4-FFF2-40B4-BE49-F238E27FC236}">
                <a16:creationId xmlns:a16="http://schemas.microsoft.com/office/drawing/2014/main" id="{7B07D4C9-26E9-484C-801E-B7AB73FAA8DB}"/>
              </a:ext>
            </a:extLst>
          </p:cNvPr>
          <p:cNvSpPr txBox="1"/>
          <p:nvPr/>
        </p:nvSpPr>
        <p:spPr>
          <a:xfrm>
            <a:off x="4348065" y="6121167"/>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西園寺公一</a:t>
            </a:r>
          </a:p>
        </p:txBody>
      </p:sp>
      <p:sp>
        <p:nvSpPr>
          <p:cNvPr id="91" name="テキスト ボックス 90">
            <a:extLst>
              <a:ext uri="{FF2B5EF4-FFF2-40B4-BE49-F238E27FC236}">
                <a16:creationId xmlns:a16="http://schemas.microsoft.com/office/drawing/2014/main" id="{106E3B06-A135-4C4E-9BCC-9FF5C00536EC}"/>
              </a:ext>
            </a:extLst>
          </p:cNvPr>
          <p:cNvSpPr txBox="1"/>
          <p:nvPr/>
        </p:nvSpPr>
        <p:spPr>
          <a:xfrm>
            <a:off x="8415825" y="4391132"/>
            <a:ext cx="818698"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中西功</a:t>
            </a:r>
          </a:p>
        </p:txBody>
      </p:sp>
      <p:sp>
        <p:nvSpPr>
          <p:cNvPr id="92" name="テキスト ボックス 91">
            <a:extLst>
              <a:ext uri="{FF2B5EF4-FFF2-40B4-BE49-F238E27FC236}">
                <a16:creationId xmlns:a16="http://schemas.microsoft.com/office/drawing/2014/main" id="{F5022DEE-6B9F-44AA-961F-188520D2F0F8}"/>
              </a:ext>
            </a:extLst>
          </p:cNvPr>
          <p:cNvSpPr txBox="1"/>
          <p:nvPr/>
        </p:nvSpPr>
        <p:spPr>
          <a:xfrm>
            <a:off x="7220213" y="5791649"/>
            <a:ext cx="638641"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連携</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FAD46F9F-2D40-28F9-E806-D4EBD82468F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満鉄調査部とゾルゲ事件</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A465ADB-7F71-3D8D-C621-E93106A2F981}"/>
              </a:ext>
            </a:extLst>
          </p:cNvPr>
          <p:cNvSpPr txBox="1"/>
          <p:nvPr/>
        </p:nvSpPr>
        <p:spPr>
          <a:xfrm>
            <a:off x="700281" y="5135648"/>
            <a:ext cx="1222496" cy="382446"/>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親獨派</a:t>
            </a:r>
          </a:p>
        </p:txBody>
      </p:sp>
      <p:sp>
        <p:nvSpPr>
          <p:cNvPr id="12" name="テキスト ボックス 11">
            <a:extLst>
              <a:ext uri="{FF2B5EF4-FFF2-40B4-BE49-F238E27FC236}">
                <a16:creationId xmlns:a16="http://schemas.microsoft.com/office/drawing/2014/main" id="{F20C374D-57DE-4C49-B332-D9D02FEB86A2}"/>
              </a:ext>
            </a:extLst>
          </p:cNvPr>
          <p:cNvSpPr txBox="1"/>
          <p:nvPr/>
        </p:nvSpPr>
        <p:spPr>
          <a:xfrm>
            <a:off x="6422112" y="493552"/>
            <a:ext cx="125133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三井物産</a:t>
            </a:r>
          </a:p>
        </p:txBody>
      </p:sp>
    </p:spTree>
    <p:extLst>
      <p:ext uri="{BB962C8B-B14F-4D97-AF65-F5344CB8AC3E}">
        <p14:creationId xmlns:p14="http://schemas.microsoft.com/office/powerpoint/2010/main" val="2187705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2290" name="Picture 2" descr="Amazon.co.jp: 阿片王―満州の夜と霧 (新潮文庫) : 眞一, 佐野: 本">
            <a:extLst>
              <a:ext uri="{FF2B5EF4-FFF2-40B4-BE49-F238E27FC236}">
                <a16:creationId xmlns:a16="http://schemas.microsoft.com/office/drawing/2014/main" id="{7E996998-3575-4E05-84B4-563ED36C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0" y="894432"/>
            <a:ext cx="3690192" cy="53639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甘粕正彦乱心の曠野(佐野眞一 著) / 古本、中古本、古書籍の通販は「日本の古本屋」 / 日本の古本屋">
            <a:extLst>
              <a:ext uri="{FF2B5EF4-FFF2-40B4-BE49-F238E27FC236}">
                <a16:creationId xmlns:a16="http://schemas.microsoft.com/office/drawing/2014/main" id="{4F6F8DF8-7E42-47E1-A0DE-723C23EB6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840" y="894432"/>
            <a:ext cx="3656419" cy="53639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国民洗脳企業 #電通 と中抜きとスーパーマリオ!?悪徳広告代理店が悪(自民党/原子力ムラ/JOC/腐敗芸人)と結びつくのも当然と言えば当然だ /  Twitter">
            <a:extLst>
              <a:ext uri="{FF2B5EF4-FFF2-40B4-BE49-F238E27FC236}">
                <a16:creationId xmlns:a16="http://schemas.microsoft.com/office/drawing/2014/main" id="{2B0C5389-6AE2-499B-9916-6FAF67C16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33" y="4370502"/>
            <a:ext cx="3056086" cy="15930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9EA260D-13D5-4323-BC8E-30F5B93F3264}"/>
              </a:ext>
            </a:extLst>
          </p:cNvPr>
          <p:cNvSpPr txBox="1"/>
          <p:nvPr/>
        </p:nvSpPr>
        <p:spPr>
          <a:xfrm>
            <a:off x="4182225" y="4601224"/>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里見は満鉄調査部の上海事務所が発行する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満鉄支那月誌</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に論文を寄稿している。</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「訓政時期の國民党と國民政府」</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（昭和</a:t>
            </a:r>
            <a:r>
              <a:rPr lang="en-US" altLang="ja-JP" dirty="0">
                <a:latin typeface="BIZ UDPゴシック" panose="020B0400000000000000" pitchFamily="50" charset="-128"/>
                <a:ea typeface="BIZ UDPゴシック" panose="020B0400000000000000" pitchFamily="50" charset="-128"/>
              </a:rPr>
              <a:t>4</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11</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15</a:t>
            </a:r>
            <a:r>
              <a:rPr lang="ja-JP" altLang="en-US" dirty="0">
                <a:latin typeface="BIZ UDPゴシック" panose="020B0400000000000000" pitchFamily="50" charset="-128"/>
                <a:ea typeface="BIZ UDPゴシック" panose="020B0400000000000000" pitchFamily="50" charset="-128"/>
              </a:rPr>
              <a:t>日）</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9C3FC6A-AC32-4EFE-A805-0F5D1A51A7A1}"/>
              </a:ext>
            </a:extLst>
          </p:cNvPr>
          <p:cNvSpPr txBox="1"/>
          <p:nvPr/>
        </p:nvSpPr>
        <p:spPr>
          <a:xfrm>
            <a:off x="4067403" y="1019558"/>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里見は、満州や宏済善堂＠上海などで中心人物として活動。</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許斐氏利、児玉誉士夫、笹川良一、阪田誠盛、吉田裕彦（児玉機関副機関長）など戦後復興に連なる人脈が形成。</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latin typeface="BIZ UDPゴシック" panose="020B0400000000000000" pitchFamily="50" charset="-128"/>
              <a:ea typeface="BIZ UDPゴシック" panose="020B0400000000000000" pitchFamily="50" charset="-128"/>
            </a:endParaRPr>
          </a:p>
        </p:txBody>
      </p:sp>
      <p:pic>
        <p:nvPicPr>
          <p:cNvPr id="7174" name="Picture 6" descr="アフガニスタンのアヘン生産量 1年で32％増加 - 2022年11月3日, Sputnik 日本">
            <a:extLst>
              <a:ext uri="{FF2B5EF4-FFF2-40B4-BE49-F238E27FC236}">
                <a16:creationId xmlns:a16="http://schemas.microsoft.com/office/drawing/2014/main" id="{BFCD722B-8D92-4D9D-A199-A5EB68B3D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466" y="2613200"/>
            <a:ext cx="3550044" cy="198802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C35710EE-2AA2-0058-9077-0B94C3C7581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満洲人脈と上海人脈を繋ぐ男</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0451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敗戦から再軍備へ</a:t>
            </a:r>
          </a:p>
        </p:txBody>
      </p:sp>
    </p:spTree>
    <p:extLst>
      <p:ext uri="{BB962C8B-B14F-4D97-AF65-F5344CB8AC3E}">
        <p14:creationId xmlns:p14="http://schemas.microsoft.com/office/powerpoint/2010/main" val="324046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大本営作戦参謀・瀬島龍三＠戦後</a:t>
            </a:r>
            <a:r>
              <a:rPr lang="ja-JP" altLang="en-US" sz="2400" b="1" dirty="0">
                <a:latin typeface="BIZ UDPゴシック" panose="020B0400000000000000" pitchFamily="50" charset="-128"/>
                <a:ea typeface="BIZ UDPゴシック" panose="020B0400000000000000" pitchFamily="50" charset="-128"/>
              </a:rPr>
              <a:t>は、伊藤忠商事の社長／会長</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8" name="Picture 4" descr="佐々淳行（1930～2018 / 作家・警察官僚 初代内閣安全保障室長）が著書『戦時少年 父と母と伊藤先生』に記した名言 [今週の防災格言33] |  防災意識を育てるWEBマガジン「思則有備（しそくゆうび）」">
            <a:extLst>
              <a:ext uri="{FF2B5EF4-FFF2-40B4-BE49-F238E27FC236}">
                <a16:creationId xmlns:a16="http://schemas.microsoft.com/office/drawing/2014/main" id="{D202A765-3499-8F9E-E4C5-E108E1BB2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17" y="3983936"/>
            <a:ext cx="1655705" cy="24030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000E86B-8D32-1333-F256-B5C60AF746AF}"/>
              </a:ext>
            </a:extLst>
          </p:cNvPr>
          <p:cNvSpPr txBox="1"/>
          <p:nvPr/>
        </p:nvSpPr>
        <p:spPr>
          <a:xfrm>
            <a:off x="445863" y="3508773"/>
            <a:ext cx="2577612"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初代 内閣安全保障室長</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佐々淳行</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85F3E8B-5D3E-1CCF-1AC7-89E40A0EF41E}"/>
              </a:ext>
            </a:extLst>
          </p:cNvPr>
          <p:cNvSpPr txBox="1"/>
          <p:nvPr/>
        </p:nvSpPr>
        <p:spPr>
          <a:xfrm>
            <a:off x="906817" y="6351665"/>
            <a:ext cx="1748118" cy="246221"/>
          </a:xfrm>
          <a:prstGeom prst="rect">
            <a:avLst/>
          </a:prstGeom>
          <a:noFill/>
        </p:spPr>
        <p:txBody>
          <a:bodyPr wrap="square">
            <a:spAutoFit/>
          </a:bodyPr>
          <a:lstStyle/>
          <a:p>
            <a:pPr algn="ctr"/>
            <a:r>
              <a:rPr lang="zh-TW" altLang="en-US" sz="1000" dirty="0">
                <a:latin typeface="BIZ UDPゴシック" panose="020B0400000000000000" pitchFamily="50" charset="-128"/>
                <a:ea typeface="BIZ UDPゴシック" panose="020B0400000000000000" pitchFamily="50" charset="-128"/>
              </a:rPr>
              <a:t>出所：思則有備製作委員会</a:t>
            </a:r>
            <a:endParaRPr lang="ja-JP" altLang="en-US" sz="1000" dirty="0">
              <a:latin typeface="BIZ UDPゴシック" panose="020B0400000000000000" pitchFamily="50" charset="-128"/>
              <a:ea typeface="BIZ UDPゴシック" panose="020B0400000000000000" pitchFamily="50" charset="-128"/>
            </a:endParaRPr>
          </a:p>
        </p:txBody>
      </p:sp>
      <p:pic>
        <p:nvPicPr>
          <p:cNvPr id="1030" name="Picture 6" descr="後藤田正晴と十二人の総理たち 佐々淳行 文藝春秋 の入札履歴 - 入札者の順位">
            <a:extLst>
              <a:ext uri="{FF2B5EF4-FFF2-40B4-BE49-F238E27FC236}">
                <a16:creationId xmlns:a16="http://schemas.microsoft.com/office/drawing/2014/main" id="{3C894837-683C-FC7F-AE26-98AC3B792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29" y="688487"/>
            <a:ext cx="1779423" cy="252512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A5FA2C4-E9FB-9E07-EDFC-F15B51C51AE0}"/>
              </a:ext>
            </a:extLst>
          </p:cNvPr>
          <p:cNvSpPr txBox="1"/>
          <p:nvPr/>
        </p:nvSpPr>
        <p:spPr>
          <a:xfrm>
            <a:off x="1079842" y="428373"/>
            <a:ext cx="135268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後藤田正晴</a:t>
            </a:r>
          </a:p>
        </p:txBody>
      </p:sp>
      <p:sp>
        <p:nvSpPr>
          <p:cNvPr id="11" name="テキスト ボックス 10">
            <a:extLst>
              <a:ext uri="{FF2B5EF4-FFF2-40B4-BE49-F238E27FC236}">
                <a16:creationId xmlns:a16="http://schemas.microsoft.com/office/drawing/2014/main" id="{43CB1F48-1411-F5EB-2697-EBF8D04E3C12}"/>
              </a:ext>
            </a:extLst>
          </p:cNvPr>
          <p:cNvSpPr txBox="1"/>
          <p:nvPr/>
        </p:nvSpPr>
        <p:spPr>
          <a:xfrm>
            <a:off x="835920" y="3173353"/>
            <a:ext cx="1748118" cy="246221"/>
          </a:xfrm>
          <a:prstGeom prst="rect">
            <a:avLst/>
          </a:prstGeom>
          <a:noFill/>
        </p:spPr>
        <p:txBody>
          <a:bodyPr wrap="square">
            <a:spAutoFit/>
          </a:bodyPr>
          <a:lstStyle/>
          <a:p>
            <a:pPr algn="ctr"/>
            <a:r>
              <a:rPr lang="zh-TW" altLang="en-US" sz="1000" dirty="0">
                <a:latin typeface="BIZ UDPゴシック" panose="020B0400000000000000" pitchFamily="50" charset="-128"/>
                <a:ea typeface="BIZ UDPゴシック" panose="020B0400000000000000" pitchFamily="50" charset="-128"/>
              </a:rPr>
              <a:t>出所：</a:t>
            </a:r>
            <a:r>
              <a:rPr lang="ja-JP" altLang="en-US" sz="1000" dirty="0">
                <a:latin typeface="BIZ UDPゴシック" panose="020B0400000000000000" pitchFamily="50" charset="-128"/>
                <a:ea typeface="BIZ UDPゴシック" panose="020B0400000000000000" pitchFamily="50" charset="-128"/>
              </a:rPr>
              <a:t>文芸春秋</a:t>
            </a:r>
          </a:p>
        </p:txBody>
      </p:sp>
      <p:pic>
        <p:nvPicPr>
          <p:cNvPr id="1032" name="Picture 8" descr="不毛地帯のモデルは元伊藤忠商事の瀬島龍三">
            <a:extLst>
              <a:ext uri="{FF2B5EF4-FFF2-40B4-BE49-F238E27FC236}">
                <a16:creationId xmlns:a16="http://schemas.microsoft.com/office/drawing/2014/main" id="{430ACA7B-0225-570D-6DF9-3073C79F1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679" y="2986028"/>
            <a:ext cx="2400429" cy="3376603"/>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4CA2A67A-41B0-6712-7FAF-B612BDBC748F}"/>
              </a:ext>
            </a:extLst>
          </p:cNvPr>
          <p:cNvPicPr>
            <a:picLocks noChangeAspect="1"/>
          </p:cNvPicPr>
          <p:nvPr/>
        </p:nvPicPr>
        <p:blipFill>
          <a:blip r:embed="rId5"/>
          <a:stretch>
            <a:fillRect/>
          </a:stretch>
        </p:blipFill>
        <p:spPr>
          <a:xfrm>
            <a:off x="4784314" y="684839"/>
            <a:ext cx="2401794" cy="2107150"/>
          </a:xfrm>
          <a:prstGeom prst="rect">
            <a:avLst/>
          </a:prstGeom>
        </p:spPr>
      </p:pic>
      <p:pic>
        <p:nvPicPr>
          <p:cNvPr id="1034" name="Picture 10" descr="昭和の怪物・瀬島龍三、編集者が追った「名参謀神話」の虚構とは | 文春は、お嫌いですか？元編集長の懺悔録 | ダイヤモンド・オンライン">
            <a:extLst>
              <a:ext uri="{FF2B5EF4-FFF2-40B4-BE49-F238E27FC236}">
                <a16:creationId xmlns:a16="http://schemas.microsoft.com/office/drawing/2014/main" id="{3243414D-3BEE-9139-F407-3731956DF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0557" y="4232426"/>
            <a:ext cx="4104012" cy="2156209"/>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6522D810-4E3B-216C-792F-EAB8BBC19C93}"/>
              </a:ext>
            </a:extLst>
          </p:cNvPr>
          <p:cNvSpPr/>
          <p:nvPr/>
        </p:nvSpPr>
        <p:spPr>
          <a:xfrm>
            <a:off x="4550485" y="613189"/>
            <a:ext cx="2861534" cy="5905948"/>
          </a:xfrm>
          <a:prstGeom prst="roundRect">
            <a:avLst>
              <a:gd name="adj" fmla="val 69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6A7BB0A-5B96-8A2B-D4EB-B1B73D1CD146}"/>
              </a:ext>
            </a:extLst>
          </p:cNvPr>
          <p:cNvSpPr txBox="1"/>
          <p:nvPr/>
        </p:nvSpPr>
        <p:spPr>
          <a:xfrm>
            <a:off x="5405602" y="6298601"/>
            <a:ext cx="1319110" cy="246221"/>
          </a:xfrm>
          <a:prstGeom prst="rect">
            <a:avLst/>
          </a:prstGeom>
          <a:noFill/>
        </p:spPr>
        <p:txBody>
          <a:bodyPr wrap="square">
            <a:spAutoFit/>
          </a:bodyPr>
          <a:lstStyle/>
          <a:p>
            <a:pPr algn="ctr"/>
            <a:r>
              <a:rPr lang="zh-TW" altLang="en-US" sz="1000" dirty="0">
                <a:latin typeface="BIZ UDPゴシック" panose="020B0400000000000000" pitchFamily="50" charset="-128"/>
                <a:ea typeface="BIZ UDPゴシック" panose="020B0400000000000000" pitchFamily="50" charset="-128"/>
              </a:rPr>
              <a:t>出所：</a:t>
            </a:r>
            <a:r>
              <a:rPr lang="ja-JP" altLang="en-US" sz="1000" dirty="0">
                <a:latin typeface="BIZ UDPゴシック" panose="020B0400000000000000" pitchFamily="50" charset="-128"/>
                <a:ea typeface="BIZ UDPゴシック" panose="020B0400000000000000" pitchFamily="50" charset="-128"/>
              </a:rPr>
              <a:t>フジテレビ</a:t>
            </a:r>
          </a:p>
        </p:txBody>
      </p:sp>
      <p:sp>
        <p:nvSpPr>
          <p:cNvPr id="18" name="テキスト ボックス 17">
            <a:extLst>
              <a:ext uri="{FF2B5EF4-FFF2-40B4-BE49-F238E27FC236}">
                <a16:creationId xmlns:a16="http://schemas.microsoft.com/office/drawing/2014/main" id="{E2B296A2-C79A-54B3-488F-E751B4690F99}"/>
              </a:ext>
            </a:extLst>
          </p:cNvPr>
          <p:cNvSpPr txBox="1"/>
          <p:nvPr/>
        </p:nvSpPr>
        <p:spPr>
          <a:xfrm>
            <a:off x="5024110" y="2735638"/>
            <a:ext cx="1748118" cy="246221"/>
          </a:xfrm>
          <a:prstGeom prst="rect">
            <a:avLst/>
          </a:prstGeom>
          <a:noFill/>
        </p:spPr>
        <p:txBody>
          <a:bodyPr wrap="square">
            <a:spAutoFit/>
          </a:bodyPr>
          <a:lstStyle/>
          <a:p>
            <a:pPr algn="ctr"/>
            <a:r>
              <a:rPr lang="zh-TW" altLang="en-US" sz="1000" dirty="0">
                <a:latin typeface="BIZ UDPゴシック" panose="020B0400000000000000" pitchFamily="50" charset="-128"/>
                <a:ea typeface="BIZ UDPゴシック" panose="020B0400000000000000" pitchFamily="50" charset="-128"/>
              </a:rPr>
              <a:t>出所：</a:t>
            </a:r>
            <a:r>
              <a:rPr lang="ja-JP" altLang="en-US" sz="1000" dirty="0">
                <a:latin typeface="BIZ UDPゴシック" panose="020B0400000000000000" pitchFamily="50" charset="-128"/>
                <a:ea typeface="BIZ UDPゴシック" panose="020B0400000000000000" pitchFamily="50" charset="-128"/>
              </a:rPr>
              <a:t>ｈｏｎｔｏ</a:t>
            </a:r>
          </a:p>
        </p:txBody>
      </p:sp>
      <p:sp>
        <p:nvSpPr>
          <p:cNvPr id="19" name="テキスト ボックス 18">
            <a:extLst>
              <a:ext uri="{FF2B5EF4-FFF2-40B4-BE49-F238E27FC236}">
                <a16:creationId xmlns:a16="http://schemas.microsoft.com/office/drawing/2014/main" id="{D67AF45A-F121-76F9-E0BA-69B0E03DAE3A}"/>
              </a:ext>
            </a:extLst>
          </p:cNvPr>
          <p:cNvSpPr txBox="1"/>
          <p:nvPr/>
        </p:nvSpPr>
        <p:spPr>
          <a:xfrm rot="356236">
            <a:off x="3286935" y="801874"/>
            <a:ext cx="738664" cy="5094487"/>
          </a:xfrm>
          <a:prstGeom prst="rect">
            <a:avLst/>
          </a:prstGeom>
          <a:noFill/>
        </p:spPr>
        <p:txBody>
          <a:bodyPr vert="eaVert" wrap="square" rtlCol="0">
            <a:spAutoFit/>
          </a:bodyPr>
          <a:lstStyle/>
          <a:p>
            <a:pPr algn="ctr"/>
            <a:r>
              <a:rPr lang="ja-JP" altLang="en-US" sz="3600" b="1" dirty="0">
                <a:solidFill>
                  <a:srgbClr val="C00000"/>
                </a:solidFill>
                <a:latin typeface="BIZ UDPゴシック" panose="020B0400000000000000" pitchFamily="50" charset="-128"/>
                <a:ea typeface="BIZ UDPゴシック" panose="020B0400000000000000" pitchFamily="50" charset="-128"/>
              </a:rPr>
              <a:t>ソビエトのスパイ疑惑</a:t>
            </a:r>
            <a:endParaRPr kumimoji="1" lang="ja-JP" altLang="en-US" sz="3600" b="1" dirty="0">
              <a:solidFill>
                <a:srgbClr val="C00000"/>
              </a:solid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4EBD42C-503D-BFEC-92DB-68AAF5B14C38}"/>
              </a:ext>
            </a:extLst>
          </p:cNvPr>
          <p:cNvSpPr txBox="1"/>
          <p:nvPr/>
        </p:nvSpPr>
        <p:spPr>
          <a:xfrm>
            <a:off x="7830556" y="3075129"/>
            <a:ext cx="4104011" cy="1200329"/>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敗戦後、シベリア抑留。</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帰国後、</a:t>
            </a:r>
            <a:r>
              <a:rPr lang="en-US" altLang="ja-JP" dirty="0">
                <a:latin typeface="BIZ UDPゴシック" panose="020B0400000000000000" pitchFamily="50" charset="-128"/>
                <a:ea typeface="BIZ UDPゴシック" panose="020B0400000000000000" pitchFamily="50" charset="-128"/>
              </a:rPr>
              <a:t>44</a:t>
            </a:r>
            <a:r>
              <a:rPr lang="ja-JP" altLang="en-US" dirty="0">
                <a:latin typeface="BIZ UDPゴシック" panose="020B0400000000000000" pitchFamily="50" charset="-128"/>
                <a:ea typeface="BIZ UDPゴシック" panose="020B0400000000000000" pitchFamily="50" charset="-128"/>
              </a:rPr>
              <a:t>歳で伊藤忠商事に入社。</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社長・会長を歴任。</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中曽根首相のブレーンとして有名。</a:t>
            </a:r>
            <a:endParaRPr lang="en-US" altLang="ja-JP" dirty="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0D82E2AB-C41D-E1AC-7E9E-BF58934A884B}"/>
              </a:ext>
            </a:extLst>
          </p:cNvPr>
          <p:cNvSpPr txBox="1"/>
          <p:nvPr/>
        </p:nvSpPr>
        <p:spPr>
          <a:xfrm>
            <a:off x="7645848" y="647869"/>
            <a:ext cx="4288721" cy="1200329"/>
          </a:xfrm>
          <a:prstGeom prst="rect">
            <a:avLst/>
          </a:prstGeom>
          <a:noFill/>
          <a:ln>
            <a:solidFill>
              <a:srgbClr val="C00000"/>
            </a:solidFill>
          </a:ln>
        </p:spPr>
        <p:txBody>
          <a:bodyPr wrap="square">
            <a:spAutoFit/>
          </a:bodyPr>
          <a:lstStyle/>
          <a:p>
            <a:r>
              <a:rPr lang="ja-JP" altLang="en-US" b="0" i="0" dirty="0">
                <a:solidFill>
                  <a:srgbClr val="0F1111"/>
                </a:solidFill>
                <a:effectLst/>
                <a:latin typeface="BIZ UDPゴシック" panose="020B0400000000000000" pitchFamily="50" charset="-128"/>
                <a:ea typeface="BIZ UDPゴシック" panose="020B0400000000000000" pitchFamily="50" charset="-128"/>
              </a:rPr>
              <a:t>瀬島は、日本人抑留者を前に「天皇制打倒！日本共産党万歳！」</a:t>
            </a:r>
            <a:endParaRPr lang="en-US" altLang="ja-JP" b="0" i="0" dirty="0">
              <a:solidFill>
                <a:srgbClr val="0F1111"/>
              </a:solidFill>
              <a:effectLst/>
              <a:latin typeface="BIZ UDPゴシック" panose="020B0400000000000000" pitchFamily="50" charset="-128"/>
              <a:ea typeface="BIZ UDPゴシック" panose="020B0400000000000000" pitchFamily="50" charset="-128"/>
            </a:endParaRPr>
          </a:p>
          <a:p>
            <a:r>
              <a:rPr lang="ja-JP" altLang="en-US" b="0" i="0" dirty="0">
                <a:solidFill>
                  <a:srgbClr val="0F1111"/>
                </a:solidFill>
                <a:effectLst/>
                <a:latin typeface="BIZ UDPゴシック" panose="020B0400000000000000" pitchFamily="50" charset="-128"/>
                <a:ea typeface="BIZ UDPゴシック" panose="020B0400000000000000" pitchFamily="50" charset="-128"/>
              </a:rPr>
              <a:t>瀬島は「誓約引揚者」。</a:t>
            </a:r>
            <a:endParaRPr lang="en-US" altLang="ja-JP" b="0" i="0" dirty="0">
              <a:solidFill>
                <a:srgbClr val="0F1111"/>
              </a:solidFill>
              <a:effectLst/>
              <a:latin typeface="BIZ UDPゴシック" panose="020B0400000000000000" pitchFamily="50" charset="-128"/>
              <a:ea typeface="BIZ UDPゴシック" panose="020B0400000000000000" pitchFamily="50" charset="-128"/>
            </a:endParaRPr>
          </a:p>
          <a:p>
            <a:pPr algn="r"/>
            <a:r>
              <a:rPr lang="en-US" altLang="ja-JP" b="0" i="0" dirty="0">
                <a:solidFill>
                  <a:srgbClr val="0F1111"/>
                </a:solidFill>
                <a:effectLst/>
                <a:latin typeface="BIZ UDPゴシック" panose="020B0400000000000000" pitchFamily="50" charset="-128"/>
                <a:ea typeface="BIZ UDPゴシック" panose="020B0400000000000000" pitchFamily="50" charset="-128"/>
              </a:rPr>
              <a:t>KGB</a:t>
            </a:r>
            <a:r>
              <a:rPr lang="ja-JP" altLang="en-US" b="0" i="0" dirty="0">
                <a:solidFill>
                  <a:srgbClr val="0F1111"/>
                </a:solidFill>
                <a:effectLst/>
                <a:latin typeface="BIZ UDPゴシック" panose="020B0400000000000000" pitchFamily="50" charset="-128"/>
                <a:ea typeface="BIZ UDPゴシック" panose="020B0400000000000000" pitchFamily="50" charset="-128"/>
              </a:rPr>
              <a:t>コワレンコ中佐の証言</a:t>
            </a:r>
            <a:endParaRPr lang="ja-JP" altLang="en-US"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C1700469-6E39-E482-D7CF-16F67A904490}"/>
              </a:ext>
            </a:extLst>
          </p:cNvPr>
          <p:cNvSpPr txBox="1"/>
          <p:nvPr/>
        </p:nvSpPr>
        <p:spPr>
          <a:xfrm>
            <a:off x="8944374" y="6351665"/>
            <a:ext cx="1990483" cy="246221"/>
          </a:xfrm>
          <a:prstGeom prst="rect">
            <a:avLst/>
          </a:prstGeom>
          <a:noFill/>
        </p:spPr>
        <p:txBody>
          <a:bodyPr wrap="square">
            <a:spAutoFit/>
          </a:bodyPr>
          <a:lstStyle/>
          <a:p>
            <a:pPr algn="ctr"/>
            <a:r>
              <a:rPr lang="zh-TW" altLang="en-US" sz="1000" dirty="0">
                <a:latin typeface="BIZ UDPゴシック" panose="020B0400000000000000" pitchFamily="50" charset="-128"/>
                <a:ea typeface="BIZ UDPゴシック" panose="020B0400000000000000" pitchFamily="50" charset="-128"/>
              </a:rPr>
              <a:t>出所：</a:t>
            </a:r>
            <a:r>
              <a:rPr lang="ja-JP" altLang="en-US" sz="1000" dirty="0">
                <a:latin typeface="BIZ UDPゴシック" panose="020B0400000000000000" pitchFamily="50" charset="-128"/>
                <a:ea typeface="BIZ UDPゴシック" panose="020B0400000000000000" pitchFamily="50" charset="-128"/>
              </a:rPr>
              <a:t>ダイヤモンド・オンライン</a:t>
            </a:r>
          </a:p>
        </p:txBody>
      </p:sp>
      <p:sp>
        <p:nvSpPr>
          <p:cNvPr id="24" name="テキスト ボックス 23">
            <a:extLst>
              <a:ext uri="{FF2B5EF4-FFF2-40B4-BE49-F238E27FC236}">
                <a16:creationId xmlns:a16="http://schemas.microsoft.com/office/drawing/2014/main" id="{78C56A64-34DE-2B7F-4D10-4747F9E4192F}"/>
              </a:ext>
            </a:extLst>
          </p:cNvPr>
          <p:cNvSpPr txBox="1"/>
          <p:nvPr/>
        </p:nvSpPr>
        <p:spPr>
          <a:xfrm>
            <a:off x="7672451" y="1931545"/>
            <a:ext cx="4288721" cy="923330"/>
          </a:xfrm>
          <a:prstGeom prst="rect">
            <a:avLst/>
          </a:prstGeom>
          <a:noFill/>
          <a:ln>
            <a:solidFill>
              <a:srgbClr val="C00000"/>
            </a:solidFill>
          </a:ln>
        </p:spPr>
        <p:txBody>
          <a:bodyPr wrap="square">
            <a:spAutoFit/>
          </a:bodyPr>
          <a:lstStyle/>
          <a:p>
            <a:r>
              <a:rPr lang="ja-JP" altLang="en-US" b="0" i="0" dirty="0">
                <a:solidFill>
                  <a:srgbClr val="0F1111"/>
                </a:solidFill>
                <a:effectLst/>
                <a:latin typeface="BIZ UDPゴシック" panose="020B0400000000000000" pitchFamily="50" charset="-128"/>
                <a:ea typeface="BIZ UDPゴシック" panose="020B0400000000000000" pitchFamily="50" charset="-128"/>
              </a:rPr>
              <a:t>瀬島はダメだ。俺は警視庁の外事課長だったんだ。</a:t>
            </a:r>
            <a:endParaRPr lang="en-US" altLang="ja-JP" b="0" i="0" dirty="0">
              <a:solidFill>
                <a:srgbClr val="0F1111"/>
              </a:solidFill>
              <a:effectLst/>
              <a:latin typeface="BIZ UDPゴシック" panose="020B0400000000000000" pitchFamily="50" charset="-128"/>
              <a:ea typeface="BIZ UDPゴシック" panose="020B0400000000000000" pitchFamily="50" charset="-128"/>
            </a:endParaRPr>
          </a:p>
          <a:p>
            <a:pPr algn="r"/>
            <a:r>
              <a:rPr lang="ja-JP" altLang="en-US" dirty="0">
                <a:solidFill>
                  <a:srgbClr val="0F1111"/>
                </a:solidFill>
                <a:latin typeface="BIZ UDPゴシック" panose="020B0400000000000000" pitchFamily="50" charset="-128"/>
                <a:ea typeface="BIZ UDPゴシック" panose="020B0400000000000000" pitchFamily="50" charset="-128"/>
              </a:rPr>
              <a:t>佐々淳行</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52300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C57EB72F-394F-4A43-9FEF-E0BEA83A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4757357"/>
            <a:ext cx="5848350" cy="19526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A93B597-7B84-4F6F-BC32-B411903D90E3}"/>
              </a:ext>
            </a:extLst>
          </p:cNvPr>
          <p:cNvSpPr txBox="1"/>
          <p:nvPr/>
        </p:nvSpPr>
        <p:spPr>
          <a:xfrm>
            <a:off x="1620611" y="6200348"/>
            <a:ext cx="3102428" cy="338554"/>
          </a:xfrm>
          <a:prstGeom prst="rect">
            <a:avLst/>
          </a:prstGeom>
          <a:noFill/>
        </p:spPr>
        <p:txBody>
          <a:bodyPr wrap="square" rtlCol="0">
            <a:spAutoFit/>
          </a:bodyPr>
          <a:lstStyle/>
          <a:p>
            <a:pPr algn="ct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RC135C</a:t>
            </a:r>
            <a:r>
              <a:rPr kumimoji="1" lang="ja-JP" altLang="en-US" sz="1600" b="1" dirty="0">
                <a:solidFill>
                  <a:schemeClr val="bg1"/>
                </a:solidFill>
                <a:latin typeface="BIZ UDP明朝 Medium" panose="02020500000000000000" pitchFamily="18" charset="-128"/>
                <a:ea typeface="BIZ UDP明朝 Medium" panose="02020500000000000000" pitchFamily="18" charset="-128"/>
              </a:rPr>
              <a:t>　と</a:t>
            </a: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RC135W</a:t>
            </a:r>
            <a:endParaRPr kumimoji="1" lang="ja-JP" altLang="en-US" sz="1600" b="1" dirty="0">
              <a:solidFill>
                <a:schemeClr val="bg1"/>
              </a:solidFill>
              <a:latin typeface="BIZ UDP明朝 Medium" panose="02020500000000000000" pitchFamily="18" charset="-128"/>
              <a:ea typeface="BIZ UDP明朝 Medium" panose="02020500000000000000" pitchFamily="18" charset="-128"/>
            </a:endParaRPr>
          </a:p>
        </p:txBody>
      </p:sp>
      <p:pic>
        <p:nvPicPr>
          <p:cNvPr id="11270" name="Picture 6" descr="表敬を受ける安倍総理大臣">
            <a:extLst>
              <a:ext uri="{FF2B5EF4-FFF2-40B4-BE49-F238E27FC236}">
                <a16:creationId xmlns:a16="http://schemas.microsoft.com/office/drawing/2014/main" id="{9BE8950F-BA34-4B78-AE66-AB3969FD3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607" y="4273417"/>
            <a:ext cx="3495508" cy="25267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7D7CA49-5D8C-46F9-A77E-401D9825E089}"/>
              </a:ext>
            </a:extLst>
          </p:cNvPr>
          <p:cNvPicPr>
            <a:picLocks noChangeAspect="1"/>
          </p:cNvPicPr>
          <p:nvPr/>
        </p:nvPicPr>
        <p:blipFill>
          <a:blip r:embed="rId4"/>
          <a:stretch>
            <a:fillRect/>
          </a:stretch>
        </p:blipFill>
        <p:spPr>
          <a:xfrm>
            <a:off x="7478607" y="1077560"/>
            <a:ext cx="3495508" cy="3143508"/>
          </a:xfrm>
          <a:prstGeom prst="rect">
            <a:avLst/>
          </a:prstGeom>
        </p:spPr>
      </p:pic>
      <p:sp>
        <p:nvSpPr>
          <p:cNvPr id="10" name="テキスト ボックス 9">
            <a:extLst>
              <a:ext uri="{FF2B5EF4-FFF2-40B4-BE49-F238E27FC236}">
                <a16:creationId xmlns:a16="http://schemas.microsoft.com/office/drawing/2014/main" id="{0F014844-AB4E-4425-BF11-0C6AE5FFF9CA}"/>
              </a:ext>
            </a:extLst>
          </p:cNvPr>
          <p:cNvSpPr txBox="1"/>
          <p:nvPr/>
        </p:nvSpPr>
        <p:spPr>
          <a:xfrm>
            <a:off x="8434222" y="4273417"/>
            <a:ext cx="2253343" cy="338554"/>
          </a:xfrm>
          <a:prstGeom prst="rect">
            <a:avLst/>
          </a:prstGeom>
          <a:noFill/>
        </p:spPr>
        <p:txBody>
          <a:bodyPr wrap="square" rtlCol="0">
            <a:spAutoFit/>
          </a:bodyPr>
          <a:lstStyle/>
          <a:p>
            <a:r>
              <a:rPr kumimoji="1" lang="en-US" altLang="ja-JP" sz="1600" dirty="0">
                <a:latin typeface="BIZ UDPゴシック" panose="020B0400000000000000" pitchFamily="50" charset="-128"/>
                <a:ea typeface="BIZ UDPゴシック" panose="020B0400000000000000" pitchFamily="50" charset="-128"/>
              </a:rPr>
              <a:t>2020</a:t>
            </a:r>
            <a:r>
              <a:rPr kumimoji="1" lang="ja-JP" altLang="en-US" sz="1600" dirty="0">
                <a:latin typeface="BIZ UDPゴシック" panose="020B0400000000000000" pitchFamily="50" charset="-128"/>
                <a:ea typeface="BIZ UDPゴシック" panose="020B0400000000000000" pitchFamily="50" charset="-128"/>
              </a:rPr>
              <a:t>年</a:t>
            </a:r>
            <a:r>
              <a:rPr kumimoji="1" lang="en-US" altLang="ja-JP" sz="1600" dirty="0">
                <a:latin typeface="BIZ UDPゴシック" panose="020B0400000000000000" pitchFamily="50" charset="-128"/>
                <a:ea typeface="BIZ UDPゴシック" panose="020B0400000000000000" pitchFamily="50" charset="-128"/>
              </a:rPr>
              <a:t>8</a:t>
            </a:r>
            <a:r>
              <a:rPr kumimoji="1" lang="ja-JP" altLang="en-US" sz="1600" dirty="0">
                <a:latin typeface="BIZ UDPゴシック" panose="020B0400000000000000" pitchFamily="50" charset="-128"/>
                <a:ea typeface="BIZ UDPゴシック" panose="020B0400000000000000" pitchFamily="50" charset="-128"/>
              </a:rPr>
              <a:t>月</a:t>
            </a:r>
            <a:r>
              <a:rPr kumimoji="1" lang="en-US" altLang="ja-JP" sz="1600" dirty="0">
                <a:latin typeface="BIZ UDPゴシック" panose="020B0400000000000000" pitchFamily="50" charset="-128"/>
                <a:ea typeface="BIZ UDPゴシック" panose="020B0400000000000000" pitchFamily="50" charset="-128"/>
              </a:rPr>
              <a:t>27</a:t>
            </a:r>
            <a:r>
              <a:rPr kumimoji="1" lang="ja-JP" altLang="en-US" sz="1600" dirty="0">
                <a:latin typeface="BIZ UDPゴシック" panose="020B0400000000000000" pitchFamily="50" charset="-128"/>
                <a:ea typeface="BIZ UDPゴシック" panose="020B0400000000000000" pitchFamily="50" charset="-128"/>
              </a:rPr>
              <a:t>日</a:t>
            </a:r>
          </a:p>
        </p:txBody>
      </p:sp>
      <p:sp>
        <p:nvSpPr>
          <p:cNvPr id="14" name="テキスト ボックス 13">
            <a:extLst>
              <a:ext uri="{FF2B5EF4-FFF2-40B4-BE49-F238E27FC236}">
                <a16:creationId xmlns:a16="http://schemas.microsoft.com/office/drawing/2014/main" id="{6DDBA162-8C99-4C62-901D-85929226DE4E}"/>
              </a:ext>
            </a:extLst>
          </p:cNvPr>
          <p:cNvSpPr txBox="1"/>
          <p:nvPr/>
        </p:nvSpPr>
        <p:spPr>
          <a:xfrm>
            <a:off x="9111462" y="766947"/>
            <a:ext cx="1862654"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2020</a:t>
            </a:r>
            <a:r>
              <a:rPr kumimoji="1" lang="ja-JP" altLang="en-US" sz="1600" dirty="0">
                <a:latin typeface="BIZ UDP明朝 Medium" panose="02020500000000000000" pitchFamily="18" charset="-128"/>
                <a:ea typeface="BIZ UDP明朝 Medium" panose="02020500000000000000" pitchFamily="18" charset="-128"/>
              </a:rPr>
              <a:t>年</a:t>
            </a:r>
            <a:r>
              <a:rPr kumimoji="1" lang="en-US" altLang="ja-JP" sz="1600" dirty="0">
                <a:latin typeface="BIZ UDP明朝 Medium" panose="02020500000000000000" pitchFamily="18" charset="-128"/>
                <a:ea typeface="BIZ UDP明朝 Medium" panose="02020500000000000000" pitchFamily="18" charset="-128"/>
              </a:rPr>
              <a:t>12</a:t>
            </a:r>
            <a:r>
              <a:rPr kumimoji="1" lang="ja-JP" altLang="en-US" sz="1600" dirty="0">
                <a:latin typeface="BIZ UDP明朝 Medium" panose="02020500000000000000" pitchFamily="18" charset="-128"/>
                <a:ea typeface="BIZ UDP明朝 Medium" panose="02020500000000000000" pitchFamily="18" charset="-128"/>
              </a:rPr>
              <a:t>月</a:t>
            </a:r>
            <a:r>
              <a:rPr kumimoji="1" lang="en-US" altLang="ja-JP" sz="1600" dirty="0">
                <a:latin typeface="BIZ UDP明朝 Medium" panose="02020500000000000000" pitchFamily="18" charset="-128"/>
                <a:ea typeface="BIZ UDP明朝 Medium" panose="02020500000000000000" pitchFamily="18" charset="-128"/>
              </a:rPr>
              <a:t>8</a:t>
            </a:r>
            <a:r>
              <a:rPr kumimoji="1" lang="ja-JP" altLang="en-US" sz="1600" dirty="0">
                <a:latin typeface="BIZ UDP明朝 Medium" panose="02020500000000000000" pitchFamily="18" charset="-128"/>
                <a:ea typeface="BIZ UDP明朝 Medium" panose="02020500000000000000" pitchFamily="18" charset="-128"/>
              </a:rPr>
              <a:t>日</a:t>
            </a:r>
          </a:p>
        </p:txBody>
      </p:sp>
      <p:sp>
        <p:nvSpPr>
          <p:cNvPr id="16" name="テキスト ボックス 15">
            <a:extLst>
              <a:ext uri="{FF2B5EF4-FFF2-40B4-BE49-F238E27FC236}">
                <a16:creationId xmlns:a16="http://schemas.microsoft.com/office/drawing/2014/main" id="{DEE548E2-8A93-4A4B-A6CD-868F3DD0FD8C}"/>
              </a:ext>
            </a:extLst>
          </p:cNvPr>
          <p:cNvSpPr txBox="1"/>
          <p:nvPr/>
        </p:nvSpPr>
        <p:spPr>
          <a:xfrm rot="20467508">
            <a:off x="6348545" y="2098496"/>
            <a:ext cx="5537972" cy="400110"/>
          </a:xfrm>
          <a:prstGeom prst="rect">
            <a:avLst/>
          </a:prstGeom>
          <a:noFill/>
        </p:spPr>
        <p:txBody>
          <a:bodyPr wrap="square">
            <a:spAutoFit/>
          </a:bodyPr>
          <a:lstStyle/>
          <a:p>
            <a:r>
              <a:rPr lang="en-US" altLang="ja-JP" sz="1000" dirty="0"/>
              <a:t>https://www.spaceforce.mil/News/Article/2451728/japans-office-of-national-space-policy-signs-historic-mou-with-the-us-space-for/</a:t>
            </a:r>
            <a:endParaRPr lang="ja-JP" altLang="en-US" sz="1000" dirty="0"/>
          </a:p>
        </p:txBody>
      </p:sp>
      <p:pic>
        <p:nvPicPr>
          <p:cNvPr id="13" name="図 12">
            <a:extLst>
              <a:ext uri="{FF2B5EF4-FFF2-40B4-BE49-F238E27FC236}">
                <a16:creationId xmlns:a16="http://schemas.microsoft.com/office/drawing/2014/main" id="{830ED188-B9D1-4900-BA3D-C03A3024F561}"/>
              </a:ext>
            </a:extLst>
          </p:cNvPr>
          <p:cNvPicPr>
            <a:picLocks noChangeAspect="1"/>
          </p:cNvPicPr>
          <p:nvPr/>
        </p:nvPicPr>
        <p:blipFill>
          <a:blip r:embed="rId5"/>
          <a:stretch>
            <a:fillRect/>
          </a:stretch>
        </p:blipFill>
        <p:spPr>
          <a:xfrm>
            <a:off x="361016" y="707764"/>
            <a:ext cx="5734984" cy="3998179"/>
          </a:xfrm>
          <a:prstGeom prst="rect">
            <a:avLst/>
          </a:prstGeom>
        </p:spPr>
      </p:pic>
      <p:sp>
        <p:nvSpPr>
          <p:cNvPr id="2" name="テキスト ボックス 1">
            <a:extLst>
              <a:ext uri="{FF2B5EF4-FFF2-40B4-BE49-F238E27FC236}">
                <a16:creationId xmlns:a16="http://schemas.microsoft.com/office/drawing/2014/main" id="{1CA306C5-88D2-4B09-9730-2D92849826E5}"/>
              </a:ext>
            </a:extLst>
          </p:cNvPr>
          <p:cNvSpPr txBox="1"/>
          <p:nvPr/>
        </p:nvSpPr>
        <p:spPr>
          <a:xfrm>
            <a:off x="-145432" y="4705943"/>
            <a:ext cx="3869384" cy="276999"/>
          </a:xfrm>
          <a:prstGeom prst="rect">
            <a:avLst/>
          </a:prstGeom>
          <a:noFill/>
        </p:spPr>
        <p:txBody>
          <a:bodyPr wrap="square" rtlCol="0">
            <a:spAutoFit/>
          </a:bodyPr>
          <a:lstStyle/>
          <a:p>
            <a:pPr algn="ctr"/>
            <a:r>
              <a:rPr kumimoji="1" lang="ja-JP" altLang="en-US" sz="1200" dirty="0">
                <a:solidFill>
                  <a:schemeClr val="bg1"/>
                </a:solidFill>
                <a:latin typeface="BIZ UDP明朝 Medium" panose="02020500000000000000" pitchFamily="18" charset="-128"/>
                <a:ea typeface="BIZ UDP明朝 Medium" panose="02020500000000000000" pitchFamily="18" charset="-128"/>
              </a:rPr>
              <a:t>横田基地を常時記録している人達がいる</a:t>
            </a:r>
          </a:p>
        </p:txBody>
      </p:sp>
      <p:sp>
        <p:nvSpPr>
          <p:cNvPr id="3" name="テキスト ボックス 2">
            <a:extLst>
              <a:ext uri="{FF2B5EF4-FFF2-40B4-BE49-F238E27FC236}">
                <a16:creationId xmlns:a16="http://schemas.microsoft.com/office/drawing/2014/main" id="{7DF494A7-5649-4CD5-8D4E-F6C4808AA61C}"/>
              </a:ext>
            </a:extLst>
          </p:cNvPr>
          <p:cNvSpPr txBox="1"/>
          <p:nvPr/>
        </p:nvSpPr>
        <p:spPr>
          <a:xfrm>
            <a:off x="1066800" y="507001"/>
            <a:ext cx="9907315"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米宇宙軍の作戦部長が来日し、準天頂衛星に米軍の光学センサーを搭載する要請。</a:t>
            </a:r>
          </a:p>
        </p:txBody>
      </p:sp>
      <p:sp>
        <p:nvSpPr>
          <p:cNvPr id="18" name="テキスト ボックス 17">
            <a:extLst>
              <a:ext uri="{FF2B5EF4-FFF2-40B4-BE49-F238E27FC236}">
                <a16:creationId xmlns:a16="http://schemas.microsoft.com/office/drawing/2014/main" id="{B57D01A1-32B7-4001-AA41-C674B1FC9266}"/>
              </a:ext>
            </a:extLst>
          </p:cNvPr>
          <p:cNvSpPr txBox="1"/>
          <p:nvPr/>
        </p:nvSpPr>
        <p:spPr>
          <a:xfrm>
            <a:off x="0" y="0"/>
            <a:ext cx="12192000" cy="523220"/>
          </a:xfrm>
          <a:prstGeom prst="rect">
            <a:avLst/>
          </a:prstGeom>
          <a:solidFill>
            <a:srgbClr val="002060"/>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OSINT</a:t>
            </a:r>
            <a:r>
              <a:rPr kumimoji="1" lang="ja-JP" altLang="en-US" sz="2800" b="1" dirty="0">
                <a:solidFill>
                  <a:schemeClr val="bg1"/>
                </a:solidFill>
                <a:latin typeface="Meiryo UI" panose="020B0604030504040204" pitchFamily="50" charset="-128"/>
                <a:ea typeface="Meiryo UI" panose="020B0604030504040204" pitchFamily="50" charset="-128"/>
              </a:rPr>
              <a:t>の事例：準天頂衛星に米軍の光学センサー搭載という情報</a:t>
            </a:r>
          </a:p>
        </p:txBody>
      </p:sp>
      <p:sp>
        <p:nvSpPr>
          <p:cNvPr id="4" name="テキスト ボックス 3">
            <a:extLst>
              <a:ext uri="{FF2B5EF4-FFF2-40B4-BE49-F238E27FC236}">
                <a16:creationId xmlns:a16="http://schemas.microsoft.com/office/drawing/2014/main" id="{1A352378-0EF1-48FA-7779-29E590374B1D}"/>
              </a:ext>
            </a:extLst>
          </p:cNvPr>
          <p:cNvSpPr txBox="1"/>
          <p:nvPr/>
        </p:nvSpPr>
        <p:spPr>
          <a:xfrm>
            <a:off x="1495124" y="3881973"/>
            <a:ext cx="3466768" cy="307777"/>
          </a:xfrm>
          <a:prstGeom prst="rect">
            <a:avLst/>
          </a:prstGeom>
          <a:noFill/>
        </p:spPr>
        <p:txBody>
          <a:bodyPr wrap="square" rtlCol="0">
            <a:spAutoFit/>
          </a:bodyPr>
          <a:lstStyle/>
          <a:p>
            <a:r>
              <a:rPr kumimoji="1" lang="ja-JP" altLang="en-US" sz="1400" dirty="0">
                <a:solidFill>
                  <a:schemeClr val="bg1"/>
                </a:solidFill>
                <a:latin typeface="BIZ UDPゴシック" panose="020B0400000000000000" pitchFamily="50" charset="-128"/>
                <a:ea typeface="BIZ UDPゴシック" panose="020B0400000000000000" pitchFamily="50" charset="-128"/>
              </a:rPr>
              <a:t>レイモンド宇宙軍作戦部長搭乗機</a:t>
            </a:r>
            <a:r>
              <a:rPr kumimoji="1" lang="en-US" altLang="ja-JP" sz="1400" dirty="0">
                <a:solidFill>
                  <a:schemeClr val="bg1"/>
                </a:solidFill>
                <a:latin typeface="BIZ UDPゴシック" panose="020B0400000000000000" pitchFamily="50" charset="-128"/>
                <a:ea typeface="BIZ UDPゴシック" panose="020B0400000000000000" pitchFamily="50" charset="-128"/>
              </a:rPr>
              <a:t>C-408</a:t>
            </a:r>
            <a:endParaRPr kumimoji="1" lang="ja-JP" altLang="en-US" sz="1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802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a:solidFill>
                  <a:schemeClr val="bg1"/>
                </a:solidFill>
                <a:latin typeface="BIZ UDゴシック" panose="020B0400000000000000" pitchFamily="49" charset="-128"/>
                <a:ea typeface="BIZ UDゴシック" panose="020B0400000000000000" pitchFamily="49" charset="-128"/>
              </a:rPr>
              <a:t>VIVANT</a:t>
            </a:r>
            <a:r>
              <a:rPr kumimoji="1" lang="ja-JP" altLang="en-US" sz="1200" b="1">
                <a:solidFill>
                  <a:schemeClr val="bg1"/>
                </a:solidFill>
                <a:latin typeface="BIZ UDゴシック" panose="020B0400000000000000" pitchFamily="49" charset="-128"/>
                <a:ea typeface="BIZ UDゴシック" panose="020B0400000000000000" pitchFamily="49" charset="-128"/>
              </a:rPr>
              <a:t>「別班」～軍事諜報組織の戦前から戦後～</a:t>
            </a:r>
            <a:endParaRPr kumimoji="1" lang="ja-JP" altLang="en-US" sz="1200" b="1" dirty="0">
              <a:solidFill>
                <a:schemeClr val="bg1"/>
              </a:solidFill>
              <a:latin typeface="BIZ UDゴシック" panose="020B0400000000000000" pitchFamily="49" charset="-128"/>
              <a:ea typeface="BIZ UDゴシック" panose="020B0400000000000000" pitchFamily="49" charset="-128"/>
            </a:endParaRP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日本のインテリジェンスコミュニティー</a:t>
            </a:r>
          </a:p>
        </p:txBody>
      </p:sp>
      <p:sp>
        <p:nvSpPr>
          <p:cNvPr id="6" name="テキスト ボックス 5">
            <a:extLst>
              <a:ext uri="{FF2B5EF4-FFF2-40B4-BE49-F238E27FC236}">
                <a16:creationId xmlns:a16="http://schemas.microsoft.com/office/drawing/2014/main" id="{B24655AA-42E1-14E6-CE8D-7C5143AFBF2A}"/>
              </a:ext>
            </a:extLst>
          </p:cNvPr>
          <p:cNvSpPr txBox="1"/>
          <p:nvPr/>
        </p:nvSpPr>
        <p:spPr>
          <a:xfrm>
            <a:off x="3008767" y="6273224"/>
            <a:ext cx="6101442" cy="307777"/>
          </a:xfrm>
          <a:prstGeom prst="rect">
            <a:avLst/>
          </a:prstGeom>
          <a:noFill/>
        </p:spPr>
        <p:txBody>
          <a:bodyPr wrap="square">
            <a:spAutoFit/>
          </a:bodyPr>
          <a:lstStyle/>
          <a:p>
            <a:pPr algn="ctr"/>
            <a:r>
              <a:rPr lang="en-US" altLang="ja-JP" sz="1400" dirty="0">
                <a:latin typeface="Amasis MT Pro Black" panose="02040A04050005020304" pitchFamily="18" charset="0"/>
                <a:ea typeface="BIZ UDPゴシック" panose="020B0400000000000000" pitchFamily="50" charset="-128"/>
              </a:rPr>
              <a:t>Source</a:t>
            </a:r>
            <a:r>
              <a:rPr lang="ja-JP" altLang="en-US" sz="1400" dirty="0">
                <a:latin typeface="Amasis MT Pro Black" panose="02040A04050005020304" pitchFamily="18" charset="0"/>
                <a:ea typeface="BIZ UDPゴシック" panose="020B0400000000000000" pitchFamily="50" charset="-128"/>
              </a:rPr>
              <a:t>：</a:t>
            </a:r>
            <a:r>
              <a:rPr lang="en-US" altLang="ja-JP" sz="1400" dirty="0">
                <a:latin typeface="Amasis MT Pro Black" panose="02040A04050005020304" pitchFamily="18" charset="0"/>
                <a:ea typeface="BIZ UDPゴシック" panose="020B0400000000000000" pitchFamily="50" charset="-128"/>
              </a:rPr>
              <a:t>NPO</a:t>
            </a:r>
            <a:r>
              <a:rPr lang="ja-JP" altLang="en-US" sz="1400" dirty="0">
                <a:latin typeface="Amasis MT Pro Black" panose="02040A04050005020304" pitchFamily="18" charset="0"/>
                <a:ea typeface="BIZ UDPゴシック" panose="020B0400000000000000" pitchFamily="50" charset="-128"/>
              </a:rPr>
              <a:t>法人インテリジェンス研究所</a:t>
            </a:r>
          </a:p>
        </p:txBody>
      </p:sp>
      <p:pic>
        <p:nvPicPr>
          <p:cNvPr id="6146" name="Picture 2">
            <a:extLst>
              <a:ext uri="{FF2B5EF4-FFF2-40B4-BE49-F238E27FC236}">
                <a16:creationId xmlns:a16="http://schemas.microsoft.com/office/drawing/2014/main" id="{D33DF8DD-576C-4E2E-A2CD-2B34EBC7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720" y="577525"/>
            <a:ext cx="7784432" cy="568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5459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諜報戦から認知戦へ</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10" descr="Stalin">
            <a:extLst>
              <a:ext uri="{FF2B5EF4-FFF2-40B4-BE49-F238E27FC236}">
                <a16:creationId xmlns:a16="http://schemas.microsoft.com/office/drawing/2014/main" id="{CBFB48C8-C9DD-03AF-8B8C-8377D6605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837" y="1743083"/>
            <a:ext cx="1881302" cy="219926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1359DBB7-8C03-5138-4F8F-E0E4BA655BB6}"/>
              </a:ext>
            </a:extLst>
          </p:cNvPr>
          <p:cNvSpPr txBox="1"/>
          <p:nvPr/>
        </p:nvSpPr>
        <p:spPr>
          <a:xfrm>
            <a:off x="286327" y="1205366"/>
            <a:ext cx="2087418" cy="369332"/>
          </a:xfrm>
          <a:prstGeom prst="rect">
            <a:avLst/>
          </a:prstGeom>
          <a:solidFill>
            <a:srgbClr val="C00000"/>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赤いオーケストラ</a:t>
            </a:r>
          </a:p>
        </p:txBody>
      </p:sp>
      <p:sp>
        <p:nvSpPr>
          <p:cNvPr id="13" name="テキスト ボックス 12">
            <a:extLst>
              <a:ext uri="{FF2B5EF4-FFF2-40B4-BE49-F238E27FC236}">
                <a16:creationId xmlns:a16="http://schemas.microsoft.com/office/drawing/2014/main" id="{DD24EC84-DC8A-E78D-116A-DFF6B6E8520F}"/>
              </a:ext>
            </a:extLst>
          </p:cNvPr>
          <p:cNvSpPr txBox="1"/>
          <p:nvPr/>
        </p:nvSpPr>
        <p:spPr>
          <a:xfrm>
            <a:off x="1298287" y="3364039"/>
            <a:ext cx="2220767" cy="369332"/>
          </a:xfrm>
          <a:prstGeom prst="rect">
            <a:avLst/>
          </a:prstGeom>
          <a:solidFill>
            <a:schemeClr val="tx1"/>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黒いオーケストラ</a:t>
            </a:r>
          </a:p>
        </p:txBody>
      </p:sp>
      <p:sp>
        <p:nvSpPr>
          <p:cNvPr id="15" name="テキスト ボックス 14">
            <a:extLst>
              <a:ext uri="{FF2B5EF4-FFF2-40B4-BE49-F238E27FC236}">
                <a16:creationId xmlns:a16="http://schemas.microsoft.com/office/drawing/2014/main" id="{D1940E77-7001-8F45-B2D2-2B0B9C0429C3}"/>
              </a:ext>
            </a:extLst>
          </p:cNvPr>
          <p:cNvSpPr txBox="1"/>
          <p:nvPr/>
        </p:nvSpPr>
        <p:spPr>
          <a:xfrm>
            <a:off x="99539" y="1543985"/>
            <a:ext cx="2460994" cy="830997"/>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ナチス・ドイツ占領下の</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ヨーロッパで活動した</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共産主義者スパイ網</a:t>
            </a:r>
            <a:endParaRPr lang="ja-JP" altLang="en-US" sz="16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36292A1B-7730-0EEA-6AD2-ABCB878FF38B}"/>
              </a:ext>
            </a:extLst>
          </p:cNvPr>
          <p:cNvSpPr txBox="1"/>
          <p:nvPr/>
        </p:nvSpPr>
        <p:spPr>
          <a:xfrm>
            <a:off x="1431636" y="3733371"/>
            <a:ext cx="2087418" cy="830997"/>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ドイツ国防軍の将校を中心とした</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反ヒトラーグループ</a:t>
            </a:r>
            <a:endParaRPr lang="ja-JP" altLang="en-US" sz="1600" dirty="0">
              <a:latin typeface="BIZ UDPゴシック" panose="020B0400000000000000" pitchFamily="50" charset="-128"/>
              <a:ea typeface="BIZ UDPゴシック" panose="020B0400000000000000" pitchFamily="50" charset="-128"/>
            </a:endParaRPr>
          </a:p>
        </p:txBody>
      </p:sp>
      <p:pic>
        <p:nvPicPr>
          <p:cNvPr id="17" name="Picture 2">
            <a:extLst>
              <a:ext uri="{FF2B5EF4-FFF2-40B4-BE49-F238E27FC236}">
                <a16:creationId xmlns:a16="http://schemas.microsoft.com/office/drawing/2014/main" id="{AE6C2397-CC8C-6330-BD3B-1EA8F54F12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5513" y="1761555"/>
            <a:ext cx="1336280" cy="2164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359ACB9-E184-AC3B-23B0-25470BF81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671" y="1744862"/>
            <a:ext cx="1646309" cy="219926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矢印コネクタ 19">
            <a:extLst>
              <a:ext uri="{FF2B5EF4-FFF2-40B4-BE49-F238E27FC236}">
                <a16:creationId xmlns:a16="http://schemas.microsoft.com/office/drawing/2014/main" id="{C77787B0-8669-C67F-AC65-D0594F41A984}"/>
              </a:ext>
            </a:extLst>
          </p:cNvPr>
          <p:cNvCxnSpPr>
            <a:cxnSpLocks/>
            <a:stCxn id="12" idx="3"/>
          </p:cNvCxnSpPr>
          <p:nvPr/>
        </p:nvCxnSpPr>
        <p:spPr>
          <a:xfrm>
            <a:off x="2373745" y="1390032"/>
            <a:ext cx="762302" cy="387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43124A4-1C13-26A0-70C4-E16A934B59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634" y="4949154"/>
            <a:ext cx="2095500" cy="59055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a:extLst>
              <a:ext uri="{FF2B5EF4-FFF2-40B4-BE49-F238E27FC236}">
                <a16:creationId xmlns:a16="http://schemas.microsoft.com/office/drawing/2014/main" id="{30F6B987-B06E-3C50-7DA7-A291C086C088}"/>
              </a:ext>
            </a:extLst>
          </p:cNvPr>
          <p:cNvCxnSpPr>
            <a:cxnSpLocks/>
          </p:cNvCxnSpPr>
          <p:nvPr/>
        </p:nvCxnSpPr>
        <p:spPr>
          <a:xfrm>
            <a:off x="812800" y="2374982"/>
            <a:ext cx="0" cy="2574172"/>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D9A7C57-0EDA-33BF-9E73-3FC227E306CF}"/>
              </a:ext>
            </a:extLst>
          </p:cNvPr>
          <p:cNvSpPr txBox="1"/>
          <p:nvPr/>
        </p:nvSpPr>
        <p:spPr>
          <a:xfrm>
            <a:off x="2680646" y="4954929"/>
            <a:ext cx="2095500" cy="584775"/>
          </a:xfrm>
          <a:prstGeom prst="rect">
            <a:avLst/>
          </a:prstGeom>
          <a:solidFill>
            <a:srgbClr val="C00000"/>
          </a:solidFill>
        </p:spPr>
        <p:txBody>
          <a:bodyPr wrap="square">
            <a:spAutoFit/>
          </a:bodyPr>
          <a:lstStyle/>
          <a:p>
            <a:pPr algn="ctr"/>
            <a:r>
              <a:rPr lang="ja-JP" altLang="en-US" sz="1600" dirty="0">
                <a:solidFill>
                  <a:schemeClr val="bg1"/>
                </a:solidFill>
                <a:latin typeface="BIZ UDPゴシック" panose="020B0400000000000000" pitchFamily="50" charset="-128"/>
                <a:ea typeface="BIZ UDPゴシック" panose="020B0400000000000000" pitchFamily="50" charset="-128"/>
              </a:rPr>
              <a:t>ルーシー・スパイ網</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a:t>
            </a:r>
            <a:r>
              <a:rPr lang="en-US" altLang="ja-JP" sz="1600" dirty="0">
                <a:solidFill>
                  <a:schemeClr val="bg1"/>
                </a:solidFill>
                <a:latin typeface="BIZ UDPゴシック" panose="020B0400000000000000" pitchFamily="50" charset="-128"/>
                <a:ea typeface="BIZ UDPゴシック" panose="020B0400000000000000" pitchFamily="50" charset="-128"/>
              </a:rPr>
              <a:t>Lucy spy ring</a:t>
            </a:r>
            <a:r>
              <a:rPr lang="ja-JP" altLang="en-US" sz="1600" dirty="0">
                <a:solidFill>
                  <a:schemeClr val="bg1"/>
                </a:solidFill>
                <a:latin typeface="BIZ UDPゴシック" panose="020B0400000000000000" pitchFamily="50" charset="-128"/>
                <a:ea typeface="BIZ UDPゴシック" panose="020B0400000000000000" pitchFamily="50" charset="-128"/>
              </a:rPr>
              <a:t>）</a:t>
            </a:r>
          </a:p>
        </p:txBody>
      </p:sp>
      <p:pic>
        <p:nvPicPr>
          <p:cNvPr id="1030" name="Picture 6">
            <a:extLst>
              <a:ext uri="{FF2B5EF4-FFF2-40B4-BE49-F238E27FC236}">
                <a16:creationId xmlns:a16="http://schemas.microsoft.com/office/drawing/2014/main" id="{1C1691DA-268E-2143-0FEE-02AD281A5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5113" y="4403632"/>
            <a:ext cx="1428750" cy="1533525"/>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3D306E4C-0291-990E-6536-8AD6A0A85F10}"/>
              </a:ext>
            </a:extLst>
          </p:cNvPr>
          <p:cNvSpPr txBox="1"/>
          <p:nvPr/>
        </p:nvSpPr>
        <p:spPr>
          <a:xfrm>
            <a:off x="5225265" y="5936773"/>
            <a:ext cx="16860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ソビエト軍参謀本部</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情報総局</a:t>
            </a:r>
            <a:r>
              <a:rPr lang="en-US" altLang="ja-JP" sz="1200" dirty="0">
                <a:latin typeface="BIZ UDPゴシック" panose="020B0400000000000000" pitchFamily="50" charset="-128"/>
                <a:ea typeface="BIZ UDPゴシック" panose="020B0400000000000000" pitchFamily="50" charset="-128"/>
              </a:rPr>
              <a:t>GRU</a:t>
            </a:r>
            <a:endParaRPr lang="ja-JP" altLang="en-US" sz="12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E8A6BE2D-89AB-1199-60DE-407E66C41DFE}"/>
              </a:ext>
            </a:extLst>
          </p:cNvPr>
          <p:cNvCxnSpPr>
            <a:cxnSpLocks/>
            <a:stCxn id="25" idx="3"/>
          </p:cNvCxnSpPr>
          <p:nvPr/>
        </p:nvCxnSpPr>
        <p:spPr>
          <a:xfrm>
            <a:off x="4776146" y="5247317"/>
            <a:ext cx="568967" cy="0"/>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A48EA5F-7218-80E6-CA2C-C8792B975FF0}"/>
              </a:ext>
            </a:extLst>
          </p:cNvPr>
          <p:cNvCxnSpPr>
            <a:stCxn id="1030" idx="0"/>
            <a:endCxn id="2" idx="2"/>
          </p:cNvCxnSpPr>
          <p:nvPr/>
        </p:nvCxnSpPr>
        <p:spPr>
          <a:xfrm flipV="1">
            <a:off x="6059488" y="3942351"/>
            <a:ext cx="0" cy="46128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E88B1DE5-4B76-A479-B0FB-189B2A944942}"/>
              </a:ext>
            </a:extLst>
          </p:cNvPr>
          <p:cNvCxnSpPr>
            <a:stCxn id="17" idx="1"/>
            <a:endCxn id="18" idx="3"/>
          </p:cNvCxnSpPr>
          <p:nvPr/>
        </p:nvCxnSpPr>
        <p:spPr>
          <a:xfrm flipH="1">
            <a:off x="9585980" y="2843942"/>
            <a:ext cx="939533" cy="55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12">
            <a:extLst>
              <a:ext uri="{FF2B5EF4-FFF2-40B4-BE49-F238E27FC236}">
                <a16:creationId xmlns:a16="http://schemas.microsoft.com/office/drawing/2014/main" id="{D67F8DC8-5191-1636-A6DE-926C5C7D7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6811" y="436352"/>
            <a:ext cx="1412139" cy="1885206"/>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コネクタ: カギ線 46">
            <a:extLst>
              <a:ext uri="{FF2B5EF4-FFF2-40B4-BE49-F238E27FC236}">
                <a16:creationId xmlns:a16="http://schemas.microsoft.com/office/drawing/2014/main" id="{A5D74130-81A4-D33A-55F6-44EF86D14479}"/>
              </a:ext>
            </a:extLst>
          </p:cNvPr>
          <p:cNvCxnSpPr>
            <a:cxnSpLocks/>
            <a:endCxn id="2" idx="0"/>
          </p:cNvCxnSpPr>
          <p:nvPr/>
        </p:nvCxnSpPr>
        <p:spPr>
          <a:xfrm>
            <a:off x="4461163" y="1318296"/>
            <a:ext cx="1598325" cy="424787"/>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02D73A9E-1DE8-7B01-167D-1F643863FC97}"/>
              </a:ext>
            </a:extLst>
          </p:cNvPr>
          <p:cNvCxnSpPr/>
          <p:nvPr/>
        </p:nvCxnSpPr>
        <p:spPr>
          <a:xfrm flipH="1">
            <a:off x="7000138" y="2842717"/>
            <a:ext cx="939533" cy="55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コネクタ: カギ線 52">
            <a:extLst>
              <a:ext uri="{FF2B5EF4-FFF2-40B4-BE49-F238E27FC236}">
                <a16:creationId xmlns:a16="http://schemas.microsoft.com/office/drawing/2014/main" id="{30B0E2A6-423F-EBCD-73C3-E1ED1549C3D9}"/>
              </a:ext>
            </a:extLst>
          </p:cNvPr>
          <p:cNvCxnSpPr>
            <a:cxnSpLocks/>
            <a:stCxn id="13" idx="3"/>
          </p:cNvCxnSpPr>
          <p:nvPr/>
        </p:nvCxnSpPr>
        <p:spPr>
          <a:xfrm>
            <a:off x="3519054" y="3548705"/>
            <a:ext cx="738910" cy="1400449"/>
          </a:xfrm>
          <a:prstGeom prst="bentConnector2">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8F19F8-75E5-102C-1142-5B8D708C7B0D}"/>
              </a:ext>
            </a:extLst>
          </p:cNvPr>
          <p:cNvCxnSpPr>
            <a:cxnSpLocks/>
          </p:cNvCxnSpPr>
          <p:nvPr/>
        </p:nvCxnSpPr>
        <p:spPr>
          <a:xfrm>
            <a:off x="1459346" y="3733371"/>
            <a:ext cx="0" cy="1215783"/>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0201E0F-1D2C-07CC-CBC9-09447109A5B5}"/>
              </a:ext>
            </a:extLst>
          </p:cNvPr>
          <p:cNvSpPr txBox="1"/>
          <p:nvPr/>
        </p:nvSpPr>
        <p:spPr>
          <a:xfrm>
            <a:off x="2694719" y="5500451"/>
            <a:ext cx="2087418"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反ドイツの</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共産主義者スパイ網</a:t>
            </a:r>
          </a:p>
        </p:txBody>
      </p:sp>
      <p:sp>
        <p:nvSpPr>
          <p:cNvPr id="63" name="テキスト ボックス 62">
            <a:extLst>
              <a:ext uri="{FF2B5EF4-FFF2-40B4-BE49-F238E27FC236}">
                <a16:creationId xmlns:a16="http://schemas.microsoft.com/office/drawing/2014/main" id="{D26E39A1-4493-1C2C-8A1A-EA8E0C02E568}"/>
              </a:ext>
            </a:extLst>
          </p:cNvPr>
          <p:cNvSpPr txBox="1"/>
          <p:nvPr/>
        </p:nvSpPr>
        <p:spPr>
          <a:xfrm>
            <a:off x="7561828" y="4221809"/>
            <a:ext cx="368550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中国共産党　特務機関＠周恩来</a:t>
            </a:r>
          </a:p>
        </p:txBody>
      </p:sp>
      <p:sp>
        <p:nvSpPr>
          <p:cNvPr id="1024" name="テキスト ボックス 1023">
            <a:extLst>
              <a:ext uri="{FF2B5EF4-FFF2-40B4-BE49-F238E27FC236}">
                <a16:creationId xmlns:a16="http://schemas.microsoft.com/office/drawing/2014/main" id="{2C4A5826-2AAD-5F96-5048-B5BFDBCA6159}"/>
              </a:ext>
            </a:extLst>
          </p:cNvPr>
          <p:cNvSpPr txBox="1"/>
          <p:nvPr/>
        </p:nvSpPr>
        <p:spPr>
          <a:xfrm>
            <a:off x="282286" y="5894941"/>
            <a:ext cx="188421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政府暗号学校</a:t>
            </a:r>
          </a:p>
        </p:txBody>
      </p:sp>
      <p:sp>
        <p:nvSpPr>
          <p:cNvPr id="1025" name="矢印: 上 1024">
            <a:extLst>
              <a:ext uri="{FF2B5EF4-FFF2-40B4-BE49-F238E27FC236}">
                <a16:creationId xmlns:a16="http://schemas.microsoft.com/office/drawing/2014/main" id="{4D157C80-B727-9942-EE82-8505CAA8DC81}"/>
              </a:ext>
            </a:extLst>
          </p:cNvPr>
          <p:cNvSpPr/>
          <p:nvPr/>
        </p:nvSpPr>
        <p:spPr>
          <a:xfrm>
            <a:off x="887335" y="5526347"/>
            <a:ext cx="740991" cy="410426"/>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9" name="直線矢印コネクタ 1028">
            <a:extLst>
              <a:ext uri="{FF2B5EF4-FFF2-40B4-BE49-F238E27FC236}">
                <a16:creationId xmlns:a16="http://schemas.microsoft.com/office/drawing/2014/main" id="{653ECA09-EC03-56E2-3A9F-609D383FC244}"/>
              </a:ext>
            </a:extLst>
          </p:cNvPr>
          <p:cNvCxnSpPr>
            <a:stCxn id="1026" idx="3"/>
            <a:endCxn id="25" idx="1"/>
          </p:cNvCxnSpPr>
          <p:nvPr/>
        </p:nvCxnSpPr>
        <p:spPr>
          <a:xfrm>
            <a:off x="2313134" y="5244429"/>
            <a:ext cx="367512" cy="2888"/>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1" name="テキスト ボックス 1030">
            <a:extLst>
              <a:ext uri="{FF2B5EF4-FFF2-40B4-BE49-F238E27FC236}">
                <a16:creationId xmlns:a16="http://schemas.microsoft.com/office/drawing/2014/main" id="{9FC6973A-A267-EB70-A421-F4A3D8013817}"/>
              </a:ext>
            </a:extLst>
          </p:cNvPr>
          <p:cNvSpPr txBox="1"/>
          <p:nvPr/>
        </p:nvSpPr>
        <p:spPr>
          <a:xfrm>
            <a:off x="7583407" y="6059251"/>
            <a:ext cx="3827748" cy="338554"/>
          </a:xfrm>
          <a:prstGeom prst="rect">
            <a:avLst/>
          </a:prstGeom>
          <a:noFill/>
        </p:spPr>
        <p:txBody>
          <a:bodyPr wrap="square">
            <a:spAutoFit/>
          </a:bodyPr>
          <a:lstStyle/>
          <a:p>
            <a:pPr algn="ctr"/>
            <a:r>
              <a:rPr lang="zh-TW" altLang="en-US" sz="1600" b="0" i="0" dirty="0">
                <a:effectLst/>
                <a:latin typeface="BIZ UDPゴシック" panose="020B0400000000000000" pitchFamily="50" charset="-128"/>
                <a:ea typeface="BIZ UDPゴシック" panose="020B0400000000000000" pitchFamily="50" charset="-128"/>
              </a:rPr>
              <a:t>国民政府</a:t>
            </a:r>
            <a:r>
              <a:rPr lang="ja-JP" altLang="en-US" sz="1600" b="0" i="0" dirty="0">
                <a:effectLst/>
                <a:latin typeface="BIZ UDPゴシック" panose="020B0400000000000000" pitchFamily="50" charset="-128"/>
                <a:ea typeface="BIZ UDPゴシック" panose="020B0400000000000000" pitchFamily="50" charset="-128"/>
              </a:rPr>
              <a:t>　</a:t>
            </a:r>
            <a:r>
              <a:rPr lang="zh-TW" altLang="en-US" sz="1600" b="0" i="0" dirty="0">
                <a:effectLst/>
                <a:latin typeface="BIZ UDPゴシック" panose="020B0400000000000000" pitchFamily="50" charset="-128"/>
                <a:ea typeface="BIZ UDPゴシック" panose="020B0400000000000000" pitchFamily="50" charset="-128"/>
              </a:rPr>
              <a:t>軍務委員会調査統計局</a:t>
            </a:r>
            <a:r>
              <a:rPr lang="ja-JP" altLang="en-US" sz="1600" b="0" i="0" dirty="0">
                <a:effectLst/>
                <a:latin typeface="BIZ UDPゴシック" panose="020B0400000000000000" pitchFamily="50" charset="-128"/>
                <a:ea typeface="BIZ UDPゴシック" panose="020B0400000000000000" pitchFamily="50" charset="-128"/>
              </a:rPr>
              <a:t>＠</a:t>
            </a:r>
            <a:r>
              <a:rPr lang="ja-JP" altLang="en-US" sz="1600" b="0" i="0" u="sng" dirty="0">
                <a:effectLst/>
                <a:latin typeface="BIZ UDPゴシック" panose="020B0400000000000000" pitchFamily="50" charset="-128"/>
                <a:ea typeface="BIZ UDPゴシック" panose="020B0400000000000000" pitchFamily="50" charset="-128"/>
              </a:rPr>
              <a:t>戴笠</a:t>
            </a:r>
            <a:endParaRPr lang="ja-JP" altLang="en-US" sz="16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E756E419-6BD6-43F9-52FF-22598854CB1C}"/>
              </a:ext>
            </a:extLst>
          </p:cNvPr>
          <p:cNvSpPr/>
          <p:nvPr/>
        </p:nvSpPr>
        <p:spPr>
          <a:xfrm>
            <a:off x="7808125" y="4965291"/>
            <a:ext cx="1571683" cy="718171"/>
          </a:xfrm>
          <a:prstGeom prst="roundRect">
            <a:avLst>
              <a:gd name="adj" fmla="val 30868"/>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ゴシック" panose="020B0400000000000000" pitchFamily="50" charset="-128"/>
                <a:ea typeface="BIZ UDPゴシック" panose="020B0400000000000000" pitchFamily="50" charset="-128"/>
              </a:rPr>
              <a:t>支</a:t>
            </a:r>
            <a:r>
              <a:rPr kumimoji="1" lang="ja-JP" altLang="en-US" dirty="0">
                <a:solidFill>
                  <a:schemeClr val="tx1"/>
                </a:solidFill>
                <a:latin typeface="BIZ UDPゴシック" panose="020B0400000000000000" pitchFamily="50" charset="-128"/>
                <a:ea typeface="BIZ UDPゴシック" panose="020B0400000000000000" pitchFamily="50" charset="-128"/>
              </a:rPr>
              <a:t>那派遣軍</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lang="ja-JP" altLang="en-US" dirty="0">
                <a:solidFill>
                  <a:schemeClr val="tx1"/>
                </a:solidFill>
                <a:latin typeface="BIZ UDPゴシック" panose="020B0400000000000000" pitchFamily="50" charset="-128"/>
                <a:ea typeface="BIZ UDPゴシック" panose="020B0400000000000000" pitchFamily="50" charset="-128"/>
              </a:rPr>
              <a:t>特務機関</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7E0C4B4E-D27C-017F-5A87-8751ACE2A4F1}"/>
              </a:ext>
            </a:extLst>
          </p:cNvPr>
          <p:cNvSpPr/>
          <p:nvPr/>
        </p:nvSpPr>
        <p:spPr>
          <a:xfrm>
            <a:off x="9521623" y="4949154"/>
            <a:ext cx="1783042" cy="718171"/>
          </a:xfrm>
          <a:prstGeom prst="roundRect">
            <a:avLst>
              <a:gd name="adj" fmla="val 28981"/>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関東軍情報部</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満鉄調査部</a:t>
            </a:r>
          </a:p>
        </p:txBody>
      </p:sp>
      <p:cxnSp>
        <p:nvCxnSpPr>
          <p:cNvPr id="8" name="直線矢印コネクタ 7">
            <a:extLst>
              <a:ext uri="{FF2B5EF4-FFF2-40B4-BE49-F238E27FC236}">
                <a16:creationId xmlns:a16="http://schemas.microsoft.com/office/drawing/2014/main" id="{A41CB369-B0FE-6F2E-0091-6D9142FC587F}"/>
              </a:ext>
            </a:extLst>
          </p:cNvPr>
          <p:cNvCxnSpPr>
            <a:cxnSpLocks/>
          </p:cNvCxnSpPr>
          <p:nvPr/>
        </p:nvCxnSpPr>
        <p:spPr>
          <a:xfrm flipH="1">
            <a:off x="8933321" y="5683462"/>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B5E0BC-58F9-8C22-C176-8B65302BE79F}"/>
              </a:ext>
            </a:extLst>
          </p:cNvPr>
          <p:cNvCxnSpPr/>
          <p:nvPr/>
        </p:nvCxnSpPr>
        <p:spPr>
          <a:xfrm flipH="1">
            <a:off x="10413143" y="5677360"/>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FC39CDB-76FF-3391-E8EB-0758F63F66DB}"/>
              </a:ext>
            </a:extLst>
          </p:cNvPr>
          <p:cNvCxnSpPr/>
          <p:nvPr/>
        </p:nvCxnSpPr>
        <p:spPr>
          <a:xfrm flipH="1">
            <a:off x="10413143" y="4547991"/>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FF53543-F934-D14E-0700-8FA61D06D082}"/>
              </a:ext>
            </a:extLst>
          </p:cNvPr>
          <p:cNvCxnSpPr/>
          <p:nvPr/>
        </p:nvCxnSpPr>
        <p:spPr>
          <a:xfrm flipH="1">
            <a:off x="8593966" y="4538342"/>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EB4E018-0BC2-75A7-CC7A-5EDBF51EC3D2}"/>
              </a:ext>
            </a:extLst>
          </p:cNvPr>
          <p:cNvCxnSpPr/>
          <p:nvPr/>
        </p:nvCxnSpPr>
        <p:spPr>
          <a:xfrm flipH="1" flipV="1">
            <a:off x="7000138" y="3925658"/>
            <a:ext cx="939533" cy="477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D29B40-ED21-1CBE-B4E2-C845F5DDE90D}"/>
              </a:ext>
            </a:extLst>
          </p:cNvPr>
          <p:cNvSpPr txBox="1"/>
          <p:nvPr/>
        </p:nvSpPr>
        <p:spPr>
          <a:xfrm>
            <a:off x="11505189" y="4560363"/>
            <a:ext cx="461665" cy="1418396"/>
          </a:xfrm>
          <a:prstGeom prst="rect">
            <a:avLst/>
          </a:prstGeom>
          <a:noFill/>
        </p:spPr>
        <p:txBody>
          <a:bodyPr vert="eaVert"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上海人脈</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7" name="直線矢印コネクタ 26">
            <a:extLst>
              <a:ext uri="{FF2B5EF4-FFF2-40B4-BE49-F238E27FC236}">
                <a16:creationId xmlns:a16="http://schemas.microsoft.com/office/drawing/2014/main" id="{FF9B3351-1D92-C29B-C81D-951970DD8783}"/>
              </a:ext>
            </a:extLst>
          </p:cNvPr>
          <p:cNvCxnSpPr>
            <a:cxnSpLocks/>
          </p:cNvCxnSpPr>
          <p:nvPr/>
        </p:nvCxnSpPr>
        <p:spPr>
          <a:xfrm flipV="1">
            <a:off x="11298985" y="5792838"/>
            <a:ext cx="324055" cy="3224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7D8C9C7-B4BB-A14B-7090-745FAEDBEC5B}"/>
              </a:ext>
            </a:extLst>
          </p:cNvPr>
          <p:cNvCxnSpPr>
            <a:cxnSpLocks/>
          </p:cNvCxnSpPr>
          <p:nvPr/>
        </p:nvCxnSpPr>
        <p:spPr>
          <a:xfrm flipH="1" flipV="1">
            <a:off x="11685363" y="3942351"/>
            <a:ext cx="15467" cy="7940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219C1F3-5744-D280-E4D0-141EF1403C8C}"/>
              </a:ext>
            </a:extLst>
          </p:cNvPr>
          <p:cNvCxnSpPr>
            <a:cxnSpLocks/>
          </p:cNvCxnSpPr>
          <p:nvPr/>
        </p:nvCxnSpPr>
        <p:spPr>
          <a:xfrm flipH="1">
            <a:off x="10822668" y="4388673"/>
            <a:ext cx="8794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DB97AFD-9112-29AA-717F-BDDD298AE20C}"/>
              </a:ext>
            </a:extLst>
          </p:cNvPr>
          <p:cNvSpPr txBox="1"/>
          <p:nvPr/>
        </p:nvSpPr>
        <p:spPr>
          <a:xfrm>
            <a:off x="5769354" y="530551"/>
            <a:ext cx="6327933" cy="769441"/>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スターリンの認知・判断に影響を与えることが出来れば　　　</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　</a:t>
            </a: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脳に間接的に介入し判断を操作する→</a:t>
            </a:r>
            <a:r>
              <a:rPr kumimoji="1" lang="ja-JP" altLang="en-US" sz="2400" b="1" dirty="0">
                <a:solidFill>
                  <a:srgbClr val="C00000"/>
                </a:solidFill>
                <a:latin typeface="BIZ UDPゴシック" panose="020B0400000000000000" pitchFamily="50" charset="-128"/>
                <a:ea typeface="BIZ UDPゴシック" panose="020B0400000000000000" pitchFamily="50" charset="-128"/>
              </a:rPr>
              <a:t>認知戦</a:t>
            </a:r>
            <a:endParaRPr kumimoji="1"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9176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インテリジェンスの失敗？</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ハマス奇襲？</a:t>
            </a:r>
          </a:p>
        </p:txBody>
      </p:sp>
    </p:spTree>
    <p:extLst>
      <p:ext uri="{BB962C8B-B14F-4D97-AF65-F5344CB8AC3E}">
        <p14:creationId xmlns:p14="http://schemas.microsoft.com/office/powerpoint/2010/main" val="816867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ガザ地区とイスラエルの国境地帯">
            <a:extLst>
              <a:ext uri="{FF2B5EF4-FFF2-40B4-BE49-F238E27FC236}">
                <a16:creationId xmlns:a16="http://schemas.microsoft.com/office/drawing/2014/main" id="{AFA0AD47-B706-92E1-567B-8E6E5A9AC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5" y="378643"/>
            <a:ext cx="7492817" cy="3325913"/>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66ACD324-A3CE-8C42-5184-D52F01FED501}"/>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Gaza Strip – Israel border zone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CB7D2C71-EDF0-5DC7-7EFA-0D54C4281648}"/>
              </a:ext>
            </a:extLst>
          </p:cNvPr>
          <p:cNvSpPr txBox="1"/>
          <p:nvPr/>
        </p:nvSpPr>
        <p:spPr>
          <a:xfrm>
            <a:off x="539912" y="3442946"/>
            <a:ext cx="6101482" cy="261610"/>
          </a:xfrm>
          <a:prstGeom prst="rect">
            <a:avLst/>
          </a:prstGeom>
          <a:noFill/>
        </p:spPr>
        <p:txBody>
          <a:bodyPr wrap="square">
            <a:spAutoFit/>
          </a:bodyPr>
          <a:lstStyle/>
          <a:p>
            <a:pPr algn="ctr"/>
            <a:r>
              <a:rPr lang="ja-JP" altLang="en-US" sz="1050" b="0" i="0" dirty="0">
                <a:effectLst/>
                <a:latin typeface="Amasis MT Pro Black" panose="02040A04050005020304" pitchFamily="18" charset="0"/>
                <a:ea typeface="BIZ UDPゴシック" panose="020B0400000000000000" pitchFamily="50" charset="-128"/>
              </a:rPr>
              <a:t>ガザ地区とイスラエルの国境地帯 </a:t>
            </a:r>
            <a:r>
              <a:rPr lang="en-US" altLang="ja-JP" sz="1050" b="0" i="0" dirty="0">
                <a:effectLst/>
                <a:latin typeface="Amasis MT Pro Black" panose="02040A04050005020304" pitchFamily="18" charset="0"/>
                <a:ea typeface="BIZ UDPゴシック" panose="020B0400000000000000" pitchFamily="50" charset="-128"/>
              </a:rPr>
              <a:t>© Jonathan WALTER</a:t>
            </a:r>
            <a:r>
              <a:rPr lang="ja-JP" altLang="en-US" sz="1050" b="0" i="0" dirty="0">
                <a:effectLst/>
                <a:latin typeface="Amasis MT Pro Black" panose="02040A04050005020304" pitchFamily="18" charset="0"/>
                <a:ea typeface="BIZ UDPゴシック" panose="020B0400000000000000" pitchFamily="50" charset="-128"/>
              </a:rPr>
              <a:t>、</a:t>
            </a:r>
            <a:r>
              <a:rPr lang="en-US" altLang="ja-JP" sz="1050" b="0" i="0" dirty="0">
                <a:effectLst/>
                <a:latin typeface="Amasis MT Pro Black" panose="02040A04050005020304" pitchFamily="18" charset="0"/>
                <a:ea typeface="BIZ UDPゴシック" panose="020B0400000000000000" pitchFamily="50" charset="-128"/>
              </a:rPr>
              <a:t>Sophie RAMIS / AFP</a:t>
            </a:r>
            <a:endParaRPr lang="ja-JP" altLang="en-US" sz="1050" dirty="0">
              <a:latin typeface="Amasis MT Pro Black" panose="02040A04050005020304" pitchFamily="18" charset="0"/>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E697494E-DC26-AB9B-B522-2260AF46E17B}"/>
              </a:ext>
            </a:extLst>
          </p:cNvPr>
          <p:cNvSpPr txBox="1"/>
          <p:nvPr/>
        </p:nvSpPr>
        <p:spPr>
          <a:xfrm>
            <a:off x="49095" y="3573751"/>
            <a:ext cx="6592299" cy="215444"/>
          </a:xfrm>
          <a:prstGeom prst="rect">
            <a:avLst/>
          </a:prstGeom>
          <a:noFill/>
        </p:spPr>
        <p:txBody>
          <a:bodyPr wrap="square">
            <a:spAutoFit/>
          </a:bodyPr>
          <a:lstStyle/>
          <a:p>
            <a:r>
              <a:rPr lang="en-US" altLang="ja-JP" sz="800" dirty="0">
                <a:latin typeface="Amasis MT Pro Black" panose="02040A04050005020304" pitchFamily="18" charset="0"/>
              </a:rPr>
              <a:t>https://www.france24.com/en/live-news/20231010-snipers-drones-bulldozers-gaza-border-guards-recount-hamas-attack</a:t>
            </a:r>
            <a:endParaRPr lang="ja-JP" altLang="en-US" sz="800" dirty="0">
              <a:latin typeface="Amasis MT Pro Black" panose="02040A04050005020304" pitchFamily="18" charset="0"/>
            </a:endParaRPr>
          </a:p>
        </p:txBody>
      </p:sp>
      <p:pic>
        <p:nvPicPr>
          <p:cNvPr id="9220" name="Picture 4">
            <a:extLst>
              <a:ext uri="{FF2B5EF4-FFF2-40B4-BE49-F238E27FC236}">
                <a16:creationId xmlns:a16="http://schemas.microsoft.com/office/drawing/2014/main" id="{0BFF04D8-5E8D-C672-4747-A88B9FF5C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194" y="464560"/>
            <a:ext cx="5475564" cy="5077149"/>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EADD9097-B69C-766A-A76B-C4AAE172BF38}"/>
              </a:ext>
            </a:extLst>
          </p:cNvPr>
          <p:cNvSpPr txBox="1"/>
          <p:nvPr/>
        </p:nvSpPr>
        <p:spPr>
          <a:xfrm>
            <a:off x="5731877" y="433285"/>
            <a:ext cx="6475881" cy="200055"/>
          </a:xfrm>
          <a:prstGeom prst="rect">
            <a:avLst/>
          </a:prstGeom>
          <a:noFill/>
        </p:spPr>
        <p:txBody>
          <a:bodyPr wrap="square">
            <a:spAutoFit/>
          </a:bodyPr>
          <a:lstStyle/>
          <a:p>
            <a:pPr algn="r"/>
            <a:r>
              <a:rPr lang="en-US" altLang="ja-JP" sz="700" dirty="0">
                <a:latin typeface="Amasis MT Pro Black" panose="02040A04050005020304" pitchFamily="18" charset="0"/>
              </a:rPr>
              <a:t>https://www.lemonde.fr/en/international/article/2023/10/10/the-gaza-strip-blockade-explained-in-one-map_6162224_4.html</a:t>
            </a:r>
            <a:endParaRPr lang="ja-JP" altLang="en-US" sz="700" dirty="0">
              <a:latin typeface="Amasis MT Pro Black" panose="02040A04050005020304" pitchFamily="18" charset="0"/>
            </a:endParaRPr>
          </a:p>
        </p:txBody>
      </p:sp>
      <p:pic>
        <p:nvPicPr>
          <p:cNvPr id="9222" name="Picture 6" descr="A wall of iron, sensors and concrete': IDF completes tunnel-busting Gaza  barrier | The Times of Israel">
            <a:extLst>
              <a:ext uri="{FF2B5EF4-FFF2-40B4-BE49-F238E27FC236}">
                <a16:creationId xmlns:a16="http://schemas.microsoft.com/office/drawing/2014/main" id="{D8DDFFDB-513D-C780-D7F6-BEB674950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1" y="1044201"/>
            <a:ext cx="6732194" cy="4490208"/>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3DDB35B8-25AA-F61C-87AD-3BAB723D66B0}"/>
              </a:ext>
            </a:extLst>
          </p:cNvPr>
          <p:cNvSpPr txBox="1"/>
          <p:nvPr/>
        </p:nvSpPr>
        <p:spPr>
          <a:xfrm>
            <a:off x="209981" y="5361285"/>
            <a:ext cx="6361328" cy="215444"/>
          </a:xfrm>
          <a:prstGeom prst="rect">
            <a:avLst/>
          </a:prstGeom>
          <a:noFill/>
        </p:spPr>
        <p:txBody>
          <a:bodyPr wrap="square">
            <a:spAutoFit/>
          </a:bodyPr>
          <a:lstStyle/>
          <a:p>
            <a:pPr algn="ctr"/>
            <a:r>
              <a:rPr lang="en-US" altLang="ja-JP" sz="800" dirty="0">
                <a:latin typeface="Amasis MT Pro Black" panose="02040A04050005020304" pitchFamily="18" charset="0"/>
              </a:rPr>
              <a:t>https://www.timesofisrael.com/a-wall-of-iron-sensors-and-concrete-idf-completes-tunnel-busting-gaza-barrier/</a:t>
            </a:r>
            <a:endParaRPr lang="ja-JP" altLang="en-US" sz="800" dirty="0">
              <a:latin typeface="Amasis MT Pro Black" panose="02040A04050005020304" pitchFamily="18" charset="0"/>
            </a:endParaRPr>
          </a:p>
        </p:txBody>
      </p:sp>
      <p:sp>
        <p:nvSpPr>
          <p:cNvPr id="23" name="テキスト ボックス 22">
            <a:extLst>
              <a:ext uri="{FF2B5EF4-FFF2-40B4-BE49-F238E27FC236}">
                <a16:creationId xmlns:a16="http://schemas.microsoft.com/office/drawing/2014/main" id="{FCF19E79-083F-B56E-53F5-B33DC36BC557}"/>
              </a:ext>
            </a:extLst>
          </p:cNvPr>
          <p:cNvSpPr txBox="1"/>
          <p:nvPr/>
        </p:nvSpPr>
        <p:spPr>
          <a:xfrm>
            <a:off x="133478" y="5698875"/>
            <a:ext cx="12058522" cy="954107"/>
          </a:xfrm>
          <a:prstGeom prst="rect">
            <a:avLst/>
          </a:prstGeom>
          <a:noFill/>
        </p:spPr>
        <p:txBody>
          <a:bodyPr wrap="square">
            <a:spAutoFit/>
          </a:bodyPr>
          <a:lstStyle/>
          <a:p>
            <a:pPr algn="just" fontAlgn="base"/>
            <a:r>
              <a:rPr lang="ja-JP" altLang="en-US" sz="1400" dirty="0">
                <a:solidFill>
                  <a:srgbClr val="362F2D"/>
                </a:solidFill>
                <a:latin typeface="BIZ UDPゴシック" panose="020B0400000000000000" pitchFamily="50" charset="-128"/>
                <a:ea typeface="BIZ UDPゴシック" panose="020B0400000000000000" pitchFamily="50" charset="-128"/>
              </a:rPr>
              <a:t>イスラエル</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国防省によれば、</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Gaza Strip</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は</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65km</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、建設には</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140</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万トンの鉄鋼が使用され、地下トンネル対策も施されている。</a:t>
            </a:r>
          </a:p>
          <a:p>
            <a:pPr algn="just" fontAlgn="base"/>
            <a:r>
              <a:rPr lang="ja-JP" altLang="en-US" sz="1400" i="0" dirty="0">
                <a:solidFill>
                  <a:srgbClr val="362F2D"/>
                </a:solidFill>
                <a:effectLst/>
                <a:latin typeface="BIZ UDPゴシック" panose="020B0400000000000000" pitchFamily="50" charset="-128"/>
                <a:ea typeface="BIZ UDPゴシック" panose="020B0400000000000000" pitchFamily="50" charset="-128"/>
              </a:rPr>
              <a:t>この</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Gaza Strip</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は、数百台のカメラ、レーダー、その他の振動センサー、赤外線センサー、上空にはドローンが監視飛行しており隈なく監視されている。</a:t>
            </a:r>
          </a:p>
          <a:p>
            <a:pPr algn="just" fontAlgn="base"/>
            <a:r>
              <a:rPr lang="ja-JP" altLang="en-US" sz="1400" i="0" dirty="0">
                <a:solidFill>
                  <a:srgbClr val="362F2D"/>
                </a:solidFill>
                <a:effectLst/>
                <a:latin typeface="BIZ UDPゴシック" panose="020B0400000000000000" pitchFamily="50" charset="-128"/>
                <a:ea typeface="BIZ UDPゴシック" panose="020B0400000000000000" pitchFamily="50" charset="-128"/>
              </a:rPr>
              <a:t>上記の「スマートフェンス」は、高さ</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6</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メートルを超えており、海上障壁には海上からの侵入を検出する手段と遠隔操作の兵器システムが含まれている。</a:t>
            </a:r>
            <a:endParaRPr lang="en-US" altLang="ja-JP" sz="1400" i="0" dirty="0">
              <a:solidFill>
                <a:srgbClr val="362F2D"/>
              </a:solidFill>
              <a:effectLst/>
              <a:latin typeface="BIZ UDPゴシック" panose="020B0400000000000000" pitchFamily="50" charset="-128"/>
              <a:ea typeface="BIZ UDPゴシック" panose="020B0400000000000000" pitchFamily="50" charset="-128"/>
            </a:endParaRPr>
          </a:p>
          <a:p>
            <a:pPr algn="just" fontAlgn="base"/>
            <a:r>
              <a:rPr lang="en-US" altLang="ja-JP" sz="1400" i="0" dirty="0">
                <a:solidFill>
                  <a:srgbClr val="362F2D"/>
                </a:solidFill>
                <a:effectLst/>
                <a:latin typeface="BIZ UDPゴシック" panose="020B0400000000000000" pitchFamily="50" charset="-128"/>
                <a:ea typeface="BIZ UDPゴシック" panose="020B0400000000000000" pitchFamily="50" charset="-128"/>
              </a:rPr>
              <a:t>Gaza Strip</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は、</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3</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個旅団、</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36</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個中隊で</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24</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時間</a:t>
            </a:r>
            <a:r>
              <a:rPr lang="en-US" altLang="ja-JP" sz="1400" i="0" dirty="0">
                <a:solidFill>
                  <a:srgbClr val="362F2D"/>
                </a:solidFill>
                <a:effectLst/>
                <a:latin typeface="BIZ UDPゴシック" panose="020B0400000000000000" pitchFamily="50" charset="-128"/>
                <a:ea typeface="BIZ UDPゴシック" panose="020B0400000000000000" pitchFamily="50" charset="-128"/>
              </a:rPr>
              <a:t>365</a:t>
            </a:r>
            <a:r>
              <a:rPr lang="ja-JP" altLang="en-US" sz="1400" i="0" dirty="0">
                <a:solidFill>
                  <a:srgbClr val="362F2D"/>
                </a:solidFill>
                <a:effectLst/>
                <a:latin typeface="BIZ UDPゴシック" panose="020B0400000000000000" pitchFamily="50" charset="-128"/>
                <a:ea typeface="BIZ UDPゴシック" panose="020B0400000000000000" pitchFamily="50" charset="-128"/>
              </a:rPr>
              <a:t>日警戒警備されている。</a:t>
            </a:r>
          </a:p>
        </p:txBody>
      </p:sp>
    </p:spTree>
    <p:extLst>
      <p:ext uri="{BB962C8B-B14F-4D97-AF65-F5344CB8AC3E}">
        <p14:creationId xmlns:p14="http://schemas.microsoft.com/office/powerpoint/2010/main" val="312719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alestinian fighters enter the Israeli side of the destroyed border fence in Gaza City, Gaza on October 7, 2023.">
            <a:extLst>
              <a:ext uri="{FF2B5EF4-FFF2-40B4-BE49-F238E27FC236}">
                <a16:creationId xmlns:a16="http://schemas.microsoft.com/office/drawing/2014/main" id="{EB1A2BC4-D08A-AE7B-05D0-25DAC45E6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66ACD324-A3CE-8C42-5184-D52F01FED501}"/>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Gaza Strip</a:t>
            </a:r>
            <a:r>
              <a:rPr kumimoji="1" lang="ja-JP" altLang="en-US" sz="2400" b="1" dirty="0">
                <a:latin typeface="BIZ UDPゴシック" panose="020B0400000000000000" pitchFamily="50" charset="-128"/>
                <a:ea typeface="BIZ UDPゴシック" panose="020B0400000000000000" pitchFamily="50" charset="-128"/>
              </a:rPr>
              <a:t>で奇襲？ それはない～</a:t>
            </a:r>
          </a:p>
        </p:txBody>
      </p:sp>
      <p:pic>
        <p:nvPicPr>
          <p:cNvPr id="2" name="Picture 2" descr="Image">
            <a:extLst>
              <a:ext uri="{FF2B5EF4-FFF2-40B4-BE49-F238E27FC236}">
                <a16:creationId xmlns:a16="http://schemas.microsoft.com/office/drawing/2014/main" id="{AB4118C4-4AE0-75A4-9489-C61FD3097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743" y="708938"/>
            <a:ext cx="2952418" cy="369052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2389B68-0FF4-4F10-3344-AC3CDA0E7932}"/>
              </a:ext>
            </a:extLst>
          </p:cNvPr>
          <p:cNvSpPr txBox="1"/>
          <p:nvPr/>
        </p:nvSpPr>
        <p:spPr>
          <a:xfrm>
            <a:off x="9487792" y="431939"/>
            <a:ext cx="2356320" cy="276999"/>
          </a:xfrm>
          <a:prstGeom prst="rect">
            <a:avLst/>
          </a:prstGeom>
          <a:noFill/>
        </p:spPr>
        <p:txBody>
          <a:bodyPr wrap="square">
            <a:spAutoFit/>
          </a:bodyPr>
          <a:lstStyle/>
          <a:p>
            <a:r>
              <a:rPr lang="ja-JP" altLang="en-US" sz="1200" b="0" i="0" dirty="0">
                <a:solidFill>
                  <a:srgbClr val="0F1419"/>
                </a:solidFill>
                <a:effectLst/>
                <a:latin typeface="BIZ UDPゴシック" panose="020B0400000000000000" pitchFamily="50" charset="-128"/>
                <a:ea typeface="BIZ UDPゴシック" panose="020B0400000000000000" pitchFamily="50" charset="-128"/>
              </a:rPr>
              <a:t>ケレム・シャローム大隊の指揮官</a:t>
            </a:r>
            <a:endParaRPr lang="ja-JP" altLang="en-US" sz="12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5FA8F2A1-F32C-8078-BCFF-9861D42F146D}"/>
              </a:ext>
            </a:extLst>
          </p:cNvPr>
          <p:cNvSpPr txBox="1"/>
          <p:nvPr/>
        </p:nvSpPr>
        <p:spPr>
          <a:xfrm>
            <a:off x="9139905" y="4485377"/>
            <a:ext cx="3002256" cy="2277547"/>
          </a:xfrm>
          <a:prstGeom prst="rect">
            <a:avLst/>
          </a:prstGeom>
          <a:noFill/>
        </p:spPr>
        <p:txBody>
          <a:bodyPr wrap="square">
            <a:spAutoFit/>
          </a:bodyPr>
          <a:lstStyle/>
          <a:p>
            <a:r>
              <a:rPr lang="en-US" altLang="ja-JP" sz="1600" dirty="0">
                <a:solidFill>
                  <a:srgbClr val="0F1419"/>
                </a:solidFill>
                <a:latin typeface="BIZ UDPゴシック" panose="020B0400000000000000" pitchFamily="50" charset="-128"/>
                <a:ea typeface="BIZ UDPゴシック" panose="020B0400000000000000" pitchFamily="50" charset="-128"/>
              </a:rPr>
              <a:t>Gaza Strip</a:t>
            </a:r>
            <a:r>
              <a:rPr lang="ja-JP" altLang="en-US" sz="1600" dirty="0">
                <a:solidFill>
                  <a:srgbClr val="0F1419"/>
                </a:solidFill>
                <a:latin typeface="BIZ UDPゴシック" panose="020B0400000000000000" pitchFamily="50" charset="-128"/>
                <a:ea typeface="BIZ UDPゴシック" panose="020B0400000000000000" pitchFamily="50" charset="-128"/>
              </a:rPr>
              <a:t>の</a:t>
            </a:r>
            <a:r>
              <a:rPr lang="en-US" altLang="ja-JP" sz="1600" dirty="0">
                <a:solidFill>
                  <a:srgbClr val="0F1419"/>
                </a:solidFill>
                <a:latin typeface="BIZ UDPゴシック" panose="020B0400000000000000" pitchFamily="50" charset="-128"/>
                <a:ea typeface="BIZ UDPゴシック" panose="020B0400000000000000" pitchFamily="50" charset="-128"/>
              </a:rPr>
              <a:t>15</a:t>
            </a:r>
            <a:r>
              <a:rPr lang="ja-JP" altLang="en-US" sz="1600" dirty="0">
                <a:solidFill>
                  <a:srgbClr val="0F1419"/>
                </a:solidFill>
                <a:latin typeface="BIZ UDPゴシック" panose="020B0400000000000000" pitchFamily="50" charset="-128"/>
                <a:ea typeface="BIZ UDPゴシック" panose="020B0400000000000000" pitchFamily="50" charset="-128"/>
              </a:rPr>
              <a:t>カ所を同時に</a:t>
            </a:r>
            <a:r>
              <a:rPr lang="ja-JP" altLang="en-US" sz="1600" i="0" dirty="0">
                <a:solidFill>
                  <a:srgbClr val="0F1419"/>
                </a:solidFill>
                <a:effectLst/>
                <a:latin typeface="BIZ UDPゴシック" panose="020B0400000000000000" pitchFamily="50" charset="-128"/>
                <a:ea typeface="BIZ UDPゴシック" panose="020B0400000000000000" pitchFamily="50" charset="-128"/>
              </a:rPr>
              <a:t>テロリストがイスラエル領内に侵入し何百人ものイスラエル人を射殺し、財産を略奪しながら、こちら側からは何の反応も示さなかったのはなぜなのか？</a:t>
            </a:r>
            <a:endParaRPr lang="en-US" altLang="ja-JP" sz="1600" i="0" dirty="0">
              <a:solidFill>
                <a:srgbClr val="0F1419"/>
              </a:solidFill>
              <a:effectLst/>
              <a:latin typeface="BIZ UDPゴシック" panose="020B0400000000000000" pitchFamily="50" charset="-128"/>
              <a:ea typeface="BIZ UDPゴシック" panose="020B0400000000000000" pitchFamily="50" charset="-128"/>
            </a:endParaRPr>
          </a:p>
          <a:p>
            <a:endParaRPr lang="en-US" altLang="ja-JP" sz="400" i="0" dirty="0">
              <a:solidFill>
                <a:srgbClr val="0F1419"/>
              </a:solidFill>
              <a:effectLst/>
              <a:latin typeface="BIZ UDPゴシック" panose="020B0400000000000000" pitchFamily="50" charset="-128"/>
              <a:ea typeface="BIZ UDPゴシック" panose="020B0400000000000000" pitchFamily="50" charset="-128"/>
            </a:endParaRPr>
          </a:p>
          <a:p>
            <a:r>
              <a:rPr lang="en-US" altLang="ja-JP" sz="1600" i="0" dirty="0">
                <a:solidFill>
                  <a:srgbClr val="0F1419"/>
                </a:solidFill>
                <a:effectLst/>
                <a:latin typeface="BIZ UDPゴシック" panose="020B0400000000000000" pitchFamily="50" charset="-128"/>
                <a:ea typeface="BIZ UDPゴシック" panose="020B0400000000000000" pitchFamily="50" charset="-128"/>
              </a:rPr>
              <a:t>3</a:t>
            </a:r>
            <a:r>
              <a:rPr lang="ja-JP" altLang="en-US" sz="1600" i="0" dirty="0">
                <a:solidFill>
                  <a:srgbClr val="0F1419"/>
                </a:solidFill>
                <a:effectLst/>
                <a:latin typeface="BIZ UDPゴシック" panose="020B0400000000000000" pitchFamily="50" charset="-128"/>
                <a:ea typeface="BIZ UDPゴシック" panose="020B0400000000000000" pitchFamily="50" charset="-128"/>
              </a:rPr>
              <a:t>個旅団はどこに行ったのか？</a:t>
            </a:r>
            <a:endParaRPr lang="en-US" altLang="ja-JP" sz="1600" i="0" dirty="0">
              <a:solidFill>
                <a:srgbClr val="0F1419"/>
              </a:solidFill>
              <a:effectLst/>
              <a:latin typeface="BIZ UDPゴシック" panose="020B0400000000000000" pitchFamily="50" charset="-128"/>
              <a:ea typeface="BIZ UDPゴシック" panose="020B0400000000000000" pitchFamily="50" charset="-128"/>
            </a:endParaRPr>
          </a:p>
          <a:p>
            <a:endParaRPr lang="en-US" altLang="ja-JP" sz="500" i="0" dirty="0">
              <a:solidFill>
                <a:srgbClr val="0F1419"/>
              </a:solidFill>
              <a:effectLst/>
              <a:latin typeface="BIZ UDPゴシック" panose="020B0400000000000000" pitchFamily="50" charset="-128"/>
              <a:ea typeface="BIZ UDPゴシック" panose="020B0400000000000000" pitchFamily="50" charset="-128"/>
            </a:endParaRPr>
          </a:p>
          <a:p>
            <a:r>
              <a:rPr lang="en-US" altLang="ja-JP" sz="1600" i="0" dirty="0">
                <a:solidFill>
                  <a:srgbClr val="0F1419"/>
                </a:solidFill>
                <a:effectLst/>
                <a:latin typeface="BIZ UDPゴシック" panose="020B0400000000000000" pitchFamily="50" charset="-128"/>
                <a:ea typeface="BIZ UDPゴシック" panose="020B0400000000000000" pitchFamily="50" charset="-128"/>
              </a:rPr>
              <a:t>36</a:t>
            </a:r>
            <a:r>
              <a:rPr lang="ja-JP" altLang="en-US" sz="1600" i="0" dirty="0">
                <a:solidFill>
                  <a:srgbClr val="0F1419"/>
                </a:solidFill>
                <a:effectLst/>
                <a:latin typeface="BIZ UDPゴシック" panose="020B0400000000000000" pitchFamily="50" charset="-128"/>
                <a:ea typeface="BIZ UDPゴシック" panose="020B0400000000000000" pitchFamily="50" charset="-128"/>
              </a:rPr>
              <a:t>個中隊に起こったのか？ </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530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a:extLst>
              <a:ext uri="{FF2B5EF4-FFF2-40B4-BE49-F238E27FC236}">
                <a16:creationId xmlns:a16="http://schemas.microsoft.com/office/drawing/2014/main" id="{E5BBF835-B70E-3304-BE92-4A285387F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33" y="2057041"/>
            <a:ext cx="5638799" cy="376472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66ACD324-A3CE-8C42-5184-D52F01FED501}"/>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イスラエル軍</a:t>
            </a:r>
            <a:r>
              <a:rPr lang="ja-JP" altLang="en-US" sz="2400" b="1" dirty="0">
                <a:latin typeface="BIZ UDPゴシック" panose="020B0400000000000000" pitchFamily="50" charset="-128"/>
                <a:ea typeface="BIZ UDPゴシック" panose="020B0400000000000000" pitchFamily="50" charset="-128"/>
              </a:rPr>
              <a:t>の上級指揮官の拘束・戦死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99E80148-2AF3-B67F-B03F-8BE7B192FA0F}"/>
              </a:ext>
            </a:extLst>
          </p:cNvPr>
          <p:cNvSpPr txBox="1"/>
          <p:nvPr/>
        </p:nvSpPr>
        <p:spPr>
          <a:xfrm>
            <a:off x="270934" y="1237469"/>
            <a:ext cx="5717114" cy="830997"/>
          </a:xfrm>
          <a:prstGeom prst="rect">
            <a:avLst/>
          </a:prstGeom>
          <a:noFill/>
        </p:spPr>
        <p:txBody>
          <a:bodyPr wrap="square">
            <a:spAutoFit/>
          </a:bodyPr>
          <a:lstStyle/>
          <a:p>
            <a:r>
              <a:rPr lang="ja-JP" altLang="en-US" sz="1600" dirty="0">
                <a:solidFill>
                  <a:srgbClr val="0F1419"/>
                </a:solidFill>
                <a:latin typeface="BIZ UDPゴシック" panose="020B0400000000000000" pitchFamily="50" charset="-128"/>
                <a:ea typeface="BIZ UDPゴシック" panose="020B0400000000000000" pitchFamily="50" charset="-128"/>
              </a:rPr>
              <a:t>イスラエル国防軍 第９９３</a:t>
            </a:r>
            <a:r>
              <a:rPr lang="ja-JP" altLang="en-US" sz="1600" b="0" i="0" dirty="0">
                <a:solidFill>
                  <a:srgbClr val="0F1419"/>
                </a:solidFill>
                <a:effectLst/>
                <a:latin typeface="BIZ UDPゴシック" panose="020B0400000000000000" pitchFamily="50" charset="-128"/>
                <a:ea typeface="BIZ UDPゴシック" panose="020B0400000000000000" pitchFamily="50" charset="-128"/>
              </a:rPr>
              <a:t>ナハル歩兵旅団長のヨナタン・スタインバーグ大佐（</a:t>
            </a:r>
            <a:r>
              <a:rPr lang="en-US" altLang="ja-JP" sz="1600" b="0" i="0" dirty="0">
                <a:solidFill>
                  <a:srgbClr val="0F1419"/>
                </a:solidFill>
                <a:effectLst/>
                <a:latin typeface="BIZ UDPゴシック" panose="020B0400000000000000" pitchFamily="50" charset="-128"/>
                <a:ea typeface="BIZ UDPゴシック" panose="020B0400000000000000" pitchFamily="50" charset="-128"/>
              </a:rPr>
              <a:t>42</a:t>
            </a:r>
            <a:r>
              <a:rPr lang="ja-JP" altLang="en-US" sz="1600" b="0" i="0" dirty="0">
                <a:solidFill>
                  <a:srgbClr val="0F1419"/>
                </a:solidFill>
                <a:effectLst/>
                <a:latin typeface="BIZ UDPゴシック" panose="020B0400000000000000" pitchFamily="50" charset="-128"/>
                <a:ea typeface="BIZ UDPゴシック" panose="020B0400000000000000" pitchFamily="50" charset="-128"/>
              </a:rPr>
              <a:t>歳）、ケレム・シャローム地区でハマスのテロリストとの衝突で戦死。</a:t>
            </a:r>
            <a:endParaRPr lang="ja-JP" altLang="en-US" sz="16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54F588E-4366-5F40-C441-3CA89FD0E43D}"/>
              </a:ext>
            </a:extLst>
          </p:cNvPr>
          <p:cNvSpPr txBox="1"/>
          <p:nvPr/>
        </p:nvSpPr>
        <p:spPr>
          <a:xfrm>
            <a:off x="270933" y="5821767"/>
            <a:ext cx="5579532" cy="261610"/>
          </a:xfrm>
          <a:prstGeom prst="rect">
            <a:avLst/>
          </a:prstGeom>
          <a:noFill/>
        </p:spPr>
        <p:txBody>
          <a:bodyPr wrap="square">
            <a:spAutoFit/>
          </a:bodyPr>
          <a:lstStyle/>
          <a:p>
            <a:r>
              <a:rPr lang="ja-JP" altLang="en-US" sz="1100" dirty="0">
                <a:solidFill>
                  <a:srgbClr val="666666"/>
                </a:solidFill>
                <a:latin typeface="Amasis MT Pro Black" panose="02040A04050005020304" pitchFamily="18" charset="0"/>
              </a:rPr>
              <a:t>（</a:t>
            </a:r>
            <a:r>
              <a:rPr lang="en-US" altLang="ja-JP" sz="1100" b="0" i="0" dirty="0">
                <a:solidFill>
                  <a:srgbClr val="666666"/>
                </a:solidFill>
                <a:effectLst/>
                <a:latin typeface="Amasis MT Pro Black" panose="02040A04050005020304" pitchFamily="18" charset="0"/>
              </a:rPr>
              <a:t>Source</a:t>
            </a:r>
            <a:r>
              <a:rPr lang="ja-JP" altLang="en-US" sz="1100" b="0" i="0" dirty="0">
                <a:solidFill>
                  <a:srgbClr val="666666"/>
                </a:solidFill>
                <a:effectLst/>
                <a:latin typeface="Amasis MT Pro Black" panose="02040A04050005020304" pitchFamily="18" charset="0"/>
              </a:rPr>
              <a:t>）</a:t>
            </a:r>
            <a:r>
              <a:rPr lang="en-US" altLang="ja-JP" sz="1100" dirty="0">
                <a:latin typeface="Amasis MT Pro Black" panose="02040A04050005020304" pitchFamily="18" charset="0"/>
                <a:ea typeface="BIZ UDPゴシック" panose="020B0400000000000000" pitchFamily="50" charset="-128"/>
              </a:rPr>
              <a:t>https://www.timesofisrael.com/liveblog-october-8-2023/</a:t>
            </a:r>
            <a:endParaRPr lang="ja-JP" altLang="en-US" sz="1100" dirty="0">
              <a:latin typeface="Amasis MT Pro Black" panose="02040A04050005020304" pitchFamily="18" charset="0"/>
              <a:ea typeface="BIZ UDPゴシック" panose="020B0400000000000000" pitchFamily="50" charset="-128"/>
            </a:endParaRPr>
          </a:p>
        </p:txBody>
      </p:sp>
      <p:pic>
        <p:nvPicPr>
          <p:cNvPr id="3074" name="Picture 2" descr="画像">
            <a:extLst>
              <a:ext uri="{FF2B5EF4-FFF2-40B4-BE49-F238E27FC236}">
                <a16:creationId xmlns:a16="http://schemas.microsoft.com/office/drawing/2014/main" id="{917FD630-982F-23C0-CFE5-2519A3B2C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4" y="1395305"/>
            <a:ext cx="2592914" cy="44361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画像">
            <a:extLst>
              <a:ext uri="{FF2B5EF4-FFF2-40B4-BE49-F238E27FC236}">
                <a16:creationId xmlns:a16="http://schemas.microsoft.com/office/drawing/2014/main" id="{87092027-9F03-9731-A2F0-601287CE7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074" y="1395305"/>
            <a:ext cx="3165922" cy="443619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722FFEE2-48C0-3771-09CB-E93F19510BB8}"/>
              </a:ext>
            </a:extLst>
          </p:cNvPr>
          <p:cNvSpPr txBox="1"/>
          <p:nvPr/>
        </p:nvSpPr>
        <p:spPr>
          <a:xfrm>
            <a:off x="6167972" y="557105"/>
            <a:ext cx="5922958" cy="830997"/>
          </a:xfrm>
          <a:prstGeom prst="rect">
            <a:avLst/>
          </a:prstGeom>
          <a:noFill/>
        </p:spPr>
        <p:txBody>
          <a:bodyPr wrap="square">
            <a:spAutoFit/>
          </a:bodyPr>
          <a:lstStyle/>
          <a:p>
            <a:r>
              <a:rPr lang="en-US" altLang="ja-JP" sz="1200" b="0" i="0" dirty="0">
                <a:solidFill>
                  <a:srgbClr val="0F1419"/>
                </a:solidFill>
                <a:effectLst/>
                <a:latin typeface="Amasis MT Pro Black" panose="02040A04050005020304" pitchFamily="18" charset="0"/>
              </a:rPr>
              <a:t>Israeli Commander Nimrod Aloni has been captured by Hamas in the ongoing war in the border areas near Gaza. Aloni is a commander of the ‘Depth Corps’, the IDF’s deep operations unit that works in Palestinian territory. He’s also the former commander of their Gaza Division.</a:t>
            </a:r>
            <a:endParaRPr lang="ja-JP" altLang="en-US" sz="12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875A36BC-40AC-0DE8-728C-03471A457537}"/>
              </a:ext>
            </a:extLst>
          </p:cNvPr>
          <p:cNvSpPr txBox="1"/>
          <p:nvPr/>
        </p:nvSpPr>
        <p:spPr>
          <a:xfrm>
            <a:off x="6096000" y="5838701"/>
            <a:ext cx="6104466" cy="261610"/>
          </a:xfrm>
          <a:prstGeom prst="rect">
            <a:avLst/>
          </a:prstGeom>
          <a:noFill/>
        </p:spPr>
        <p:txBody>
          <a:bodyPr wrap="square">
            <a:spAutoFit/>
          </a:bodyPr>
          <a:lstStyle/>
          <a:p>
            <a:pPr algn="ctr"/>
            <a:r>
              <a:rPr lang="ja-JP" altLang="en-US" sz="1100" dirty="0">
                <a:latin typeface="Amasis MT Pro Black" panose="02040A04050005020304" pitchFamily="18" charset="0"/>
              </a:rPr>
              <a:t>（</a:t>
            </a:r>
            <a:r>
              <a:rPr lang="en-US" altLang="ja-JP" sz="1100" dirty="0">
                <a:latin typeface="Amasis MT Pro Black" panose="02040A04050005020304" pitchFamily="18" charset="0"/>
              </a:rPr>
              <a:t>Source)https://twitter.com/PopularFront_/status/1710611431173898257</a:t>
            </a:r>
            <a:endParaRPr lang="ja-JP" altLang="en-US" sz="1100" dirty="0">
              <a:latin typeface="Amasis MT Pro Black" panose="02040A04050005020304" pitchFamily="18" charset="0"/>
            </a:endParaRPr>
          </a:p>
        </p:txBody>
      </p:sp>
      <p:sp>
        <p:nvSpPr>
          <p:cNvPr id="14" name="テキスト ボックス 13">
            <a:extLst>
              <a:ext uri="{FF2B5EF4-FFF2-40B4-BE49-F238E27FC236}">
                <a16:creationId xmlns:a16="http://schemas.microsoft.com/office/drawing/2014/main" id="{DDBC1B15-1D49-6D1A-CABF-945277B4DB7A}"/>
              </a:ext>
            </a:extLst>
          </p:cNvPr>
          <p:cNvSpPr txBox="1"/>
          <p:nvPr/>
        </p:nvSpPr>
        <p:spPr>
          <a:xfrm>
            <a:off x="6077218" y="6057976"/>
            <a:ext cx="6104466" cy="738664"/>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ハマスに拘束されたニムロッド・アローニさんは、元ガザ師団司令官で准将から少将に昇進し、イタイ・ビロフ少将の後任として「</a:t>
            </a:r>
            <a:r>
              <a:rPr lang="en-US" altLang="ja-JP" sz="1400" b="1" u="sng" dirty="0">
                <a:solidFill>
                  <a:srgbClr val="C00000"/>
                </a:solidFill>
                <a:latin typeface="BIZ UDPゴシック" panose="020B0400000000000000" pitchFamily="50" charset="-128"/>
                <a:ea typeface="BIZ UDPゴシック" panose="020B0400000000000000" pitchFamily="50" charset="-128"/>
              </a:rPr>
              <a:t>Depth Corps</a:t>
            </a:r>
            <a:r>
              <a:rPr lang="ja-JP" altLang="en-US" sz="1400" dirty="0">
                <a:latin typeface="BIZ UDPゴシック" panose="020B0400000000000000" pitchFamily="50" charset="-128"/>
                <a:ea typeface="BIZ UDPゴシック" panose="020B0400000000000000" pitchFamily="50" charset="-128"/>
              </a:rPr>
              <a:t>」という戦略上重要な司令官に任命されていた。</a:t>
            </a:r>
          </a:p>
        </p:txBody>
      </p:sp>
      <p:sp>
        <p:nvSpPr>
          <p:cNvPr id="5" name="テキスト ボックス 4">
            <a:extLst>
              <a:ext uri="{FF2B5EF4-FFF2-40B4-BE49-F238E27FC236}">
                <a16:creationId xmlns:a16="http://schemas.microsoft.com/office/drawing/2014/main" id="{A050A27A-FAF1-66C3-4821-50B06ED852A9}"/>
              </a:ext>
            </a:extLst>
          </p:cNvPr>
          <p:cNvSpPr txBox="1"/>
          <p:nvPr/>
        </p:nvSpPr>
        <p:spPr>
          <a:xfrm>
            <a:off x="9551175" y="1366934"/>
            <a:ext cx="1721772" cy="369332"/>
          </a:xfrm>
          <a:prstGeom prst="rect">
            <a:avLst/>
          </a:prstGeom>
          <a:noFill/>
        </p:spPr>
        <p:txBody>
          <a:bodyPr wrap="square" rtlCol="0">
            <a:spAutoFit/>
          </a:bodyPr>
          <a:lstStyle/>
          <a:p>
            <a:pPr algn="ctr"/>
            <a:r>
              <a:rPr kumimoji="1" lang="en-US" altLang="ja-JP" b="1" dirty="0">
                <a:solidFill>
                  <a:schemeClr val="bg1"/>
                </a:solidFill>
                <a:latin typeface="BIZ UDPゴシック" panose="020B0400000000000000" pitchFamily="50" charset="-128"/>
                <a:ea typeface="BIZ UDPゴシック" panose="020B0400000000000000" pitchFamily="50" charset="-128"/>
              </a:rPr>
              <a:t>【</a:t>
            </a:r>
            <a:r>
              <a:rPr lang="ja-JP" altLang="en-US" b="1" dirty="0">
                <a:solidFill>
                  <a:schemeClr val="bg1"/>
                </a:solidFill>
                <a:latin typeface="BIZ UDPゴシック" panose="020B0400000000000000" pitchFamily="50" charset="-128"/>
                <a:ea typeface="BIZ UDPゴシック" panose="020B0400000000000000" pitchFamily="50" charset="-128"/>
              </a:rPr>
              <a:t>静止画です</a:t>
            </a:r>
            <a:r>
              <a:rPr kumimoji="1" lang="en-US" altLang="ja-JP" b="1" dirty="0">
                <a:solidFill>
                  <a:schemeClr val="bg1"/>
                </a:solidFill>
                <a:latin typeface="BIZ UDPゴシック" panose="020B0400000000000000" pitchFamily="50" charset="-128"/>
                <a:ea typeface="BIZ UDPゴシック" panose="020B0400000000000000" pitchFamily="50" charset="-128"/>
              </a:rPr>
              <a:t>】</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AA6E8BF-0868-90E8-C632-1441764FF203}"/>
              </a:ext>
            </a:extLst>
          </p:cNvPr>
          <p:cNvSpPr txBox="1"/>
          <p:nvPr/>
        </p:nvSpPr>
        <p:spPr>
          <a:xfrm>
            <a:off x="6747015" y="5452435"/>
            <a:ext cx="1721772" cy="369332"/>
          </a:xfrm>
          <a:prstGeom prst="rect">
            <a:avLst/>
          </a:prstGeom>
          <a:noFill/>
        </p:spPr>
        <p:txBody>
          <a:bodyPr wrap="square" rtlCol="0">
            <a:spAutoFit/>
          </a:bodyPr>
          <a:lstStyle/>
          <a:p>
            <a:pPr algn="ctr"/>
            <a:r>
              <a:rPr kumimoji="1" lang="en-US" altLang="ja-JP" b="1" dirty="0">
                <a:solidFill>
                  <a:schemeClr val="bg1"/>
                </a:solidFill>
                <a:latin typeface="BIZ UDPゴシック" panose="020B0400000000000000" pitchFamily="50" charset="-128"/>
                <a:ea typeface="BIZ UDPゴシック" panose="020B0400000000000000" pitchFamily="50" charset="-128"/>
              </a:rPr>
              <a:t>【</a:t>
            </a:r>
            <a:r>
              <a:rPr lang="ja-JP" altLang="en-US" b="1" dirty="0">
                <a:solidFill>
                  <a:schemeClr val="bg1"/>
                </a:solidFill>
                <a:latin typeface="BIZ UDPゴシック" panose="020B0400000000000000" pitchFamily="50" charset="-128"/>
                <a:ea typeface="BIZ UDPゴシック" panose="020B0400000000000000" pitchFamily="50" charset="-128"/>
              </a:rPr>
              <a:t>静止画です</a:t>
            </a:r>
            <a:r>
              <a:rPr kumimoji="1" lang="en-US" altLang="ja-JP" b="1" dirty="0">
                <a:solidFill>
                  <a:schemeClr val="bg1"/>
                </a:solidFill>
                <a:latin typeface="BIZ UDPゴシック" panose="020B0400000000000000" pitchFamily="50" charset="-128"/>
                <a:ea typeface="BIZ UDPゴシック" panose="020B0400000000000000" pitchFamily="50" charset="-128"/>
              </a:rPr>
              <a:t>】</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69E9663-0F6C-5517-2E20-C7586EB01C71}"/>
              </a:ext>
            </a:extLst>
          </p:cNvPr>
          <p:cNvSpPr txBox="1"/>
          <p:nvPr/>
        </p:nvSpPr>
        <p:spPr>
          <a:xfrm>
            <a:off x="398466" y="5375492"/>
            <a:ext cx="1721772" cy="369332"/>
          </a:xfrm>
          <a:prstGeom prst="rect">
            <a:avLst/>
          </a:prstGeom>
          <a:noFill/>
        </p:spPr>
        <p:txBody>
          <a:bodyPr wrap="square" rtlCol="0">
            <a:spAutoFit/>
          </a:bodyPr>
          <a:lstStyle/>
          <a:p>
            <a:pPr algn="ctr"/>
            <a:r>
              <a:rPr kumimoji="1" lang="en-US" altLang="ja-JP" b="1" dirty="0">
                <a:solidFill>
                  <a:schemeClr val="bg1"/>
                </a:solidFill>
                <a:latin typeface="BIZ UDPゴシック" panose="020B0400000000000000" pitchFamily="50" charset="-128"/>
                <a:ea typeface="BIZ UDPゴシック" panose="020B0400000000000000" pitchFamily="50" charset="-128"/>
              </a:rPr>
              <a:t>【</a:t>
            </a:r>
            <a:r>
              <a:rPr lang="ja-JP" altLang="en-US" b="1" dirty="0">
                <a:solidFill>
                  <a:schemeClr val="bg1"/>
                </a:solidFill>
                <a:latin typeface="BIZ UDPゴシック" panose="020B0400000000000000" pitchFamily="50" charset="-128"/>
                <a:ea typeface="BIZ UDPゴシック" panose="020B0400000000000000" pitchFamily="50" charset="-128"/>
              </a:rPr>
              <a:t>静止画です</a:t>
            </a:r>
            <a:r>
              <a:rPr kumimoji="1" lang="en-US" altLang="ja-JP" b="1" dirty="0">
                <a:solidFill>
                  <a:schemeClr val="bg1"/>
                </a:solidFill>
                <a:latin typeface="BIZ UDPゴシック" panose="020B0400000000000000" pitchFamily="50" charset="-128"/>
                <a:ea typeface="BIZ UDPゴシック" panose="020B0400000000000000" pitchFamily="50" charset="-128"/>
              </a:rPr>
              <a:t>】</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28620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3F8F4-DDAC-D94C-5DDB-4216AD754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902" y="0"/>
            <a:ext cx="74025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3227479E-F510-9731-A553-17124AD632D4}"/>
              </a:ext>
            </a:extLst>
          </p:cNvPr>
          <p:cNvSpPr/>
          <p:nvPr/>
        </p:nvSpPr>
        <p:spPr>
          <a:xfrm>
            <a:off x="0" y="-3888"/>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アラブの核武装阻止のためイスラエル先制攻撃</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E2887638-716C-96AB-6B14-CE129C4363AF}"/>
              </a:ext>
            </a:extLst>
          </p:cNvPr>
          <p:cNvSpPr txBox="1"/>
          <p:nvPr/>
        </p:nvSpPr>
        <p:spPr>
          <a:xfrm>
            <a:off x="1265188" y="6288601"/>
            <a:ext cx="9641940" cy="577081"/>
          </a:xfrm>
          <a:prstGeom prst="rect">
            <a:avLst/>
          </a:prstGeom>
          <a:solidFill>
            <a:schemeClr val="bg1"/>
          </a:solidFill>
        </p:spPr>
        <p:txBody>
          <a:bodyPr wrap="square">
            <a:spAutoFit/>
          </a:bodyPr>
          <a:lstStyle/>
          <a:p>
            <a:pPr algn="ctr"/>
            <a:r>
              <a:rPr lang="en-US" altLang="ja-JP" sz="1050" dirty="0">
                <a:latin typeface="Amasis MT Pro Black" panose="02040A04050005020304" pitchFamily="18" charset="0"/>
                <a:ea typeface="BIZ UDPゴシック" panose="020B0400000000000000" pitchFamily="50" charset="-128"/>
              </a:rPr>
              <a:t>Source</a:t>
            </a:r>
            <a:r>
              <a:rPr lang="ja-JP" altLang="en-US" sz="1050" dirty="0">
                <a:latin typeface="Amasis MT Pro Black" panose="02040A04050005020304" pitchFamily="18" charset="0"/>
                <a:ea typeface="BIZ UDPゴシック" panose="020B0400000000000000" pitchFamily="50" charset="-128"/>
              </a:rPr>
              <a:t>：日本経済新聞社</a:t>
            </a:r>
            <a:endParaRPr lang="en-US" altLang="ja-JP" sz="1050" dirty="0">
              <a:latin typeface="Amasis MT Pro Black" panose="02040A04050005020304" pitchFamily="18" charset="0"/>
              <a:ea typeface="BIZ UDPゴシック" panose="020B0400000000000000" pitchFamily="50" charset="-128"/>
            </a:endParaRPr>
          </a:p>
          <a:p>
            <a:pPr algn="ctr"/>
            <a:r>
              <a:rPr lang="en-US" altLang="ja-JP" sz="1050" dirty="0">
                <a:latin typeface="Amasis MT Pro Black" panose="02040A04050005020304" pitchFamily="18" charset="0"/>
                <a:ea typeface="BIZ UDPゴシック" panose="020B0400000000000000" pitchFamily="50" charset="-128"/>
              </a:rPr>
              <a:t>https://article-image-ix.nikkei.com/https%3A%2F%2Fimgix-proxy.n8s.jp%2FDSXZQO3150617026032023000000-2.jpg?ixlib=js-3.8.0&amp;w=425&amp;h=394&amp;auto=format%2Ccompress&amp;fit=crop&amp;bg=FFFFFF&amp;s=3d744d7e08c69763b7b941151c00b65d</a:t>
            </a:r>
            <a:endParaRPr lang="ja-JP" altLang="en-US" sz="1050" dirty="0">
              <a:latin typeface="Amasis MT Pro Black" panose="02040A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7CE91DA-BFD9-BB0A-866C-A34F8A565D0A}"/>
              </a:ext>
            </a:extLst>
          </p:cNvPr>
          <p:cNvSpPr txBox="1"/>
          <p:nvPr/>
        </p:nvSpPr>
        <p:spPr>
          <a:xfrm>
            <a:off x="10042520" y="1194180"/>
            <a:ext cx="1837854"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核武装に成功</a:t>
            </a:r>
          </a:p>
        </p:txBody>
      </p:sp>
      <p:cxnSp>
        <p:nvCxnSpPr>
          <p:cNvPr id="10" name="直線矢印コネクタ 9">
            <a:extLst>
              <a:ext uri="{FF2B5EF4-FFF2-40B4-BE49-F238E27FC236}">
                <a16:creationId xmlns:a16="http://schemas.microsoft.com/office/drawing/2014/main" id="{A078E07D-A7E1-D43E-E860-D53A77ACF6C1}"/>
              </a:ext>
            </a:extLst>
          </p:cNvPr>
          <p:cNvCxnSpPr>
            <a:cxnSpLocks/>
          </p:cNvCxnSpPr>
          <p:nvPr/>
        </p:nvCxnSpPr>
        <p:spPr>
          <a:xfrm flipH="1" flipV="1">
            <a:off x="8510257" y="1412341"/>
            <a:ext cx="1575303" cy="878"/>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4353D121-B91D-3174-3840-145478000737}"/>
              </a:ext>
            </a:extLst>
          </p:cNvPr>
          <p:cNvSpPr/>
          <p:nvPr/>
        </p:nvSpPr>
        <p:spPr>
          <a:xfrm>
            <a:off x="7007383" y="578983"/>
            <a:ext cx="1394234" cy="488887"/>
          </a:xfrm>
          <a:prstGeom prst="roundRect">
            <a:avLst/>
          </a:prstGeom>
          <a:ln>
            <a:noFill/>
          </a:ln>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a:latin typeface="Amasis MT Pro Black" panose="02040A04050005020304" pitchFamily="18" charset="0"/>
              </a:rPr>
              <a:t>BRICS</a:t>
            </a:r>
            <a:endParaRPr kumimoji="1" lang="ja-JP" altLang="en-US" sz="2400" dirty="0">
              <a:latin typeface="Amasis MT Pro Black" panose="02040A04050005020304" pitchFamily="18" charset="0"/>
            </a:endParaRPr>
          </a:p>
        </p:txBody>
      </p:sp>
      <p:sp>
        <p:nvSpPr>
          <p:cNvPr id="13" name="四角形: 角を丸くする 12">
            <a:extLst>
              <a:ext uri="{FF2B5EF4-FFF2-40B4-BE49-F238E27FC236}">
                <a16:creationId xmlns:a16="http://schemas.microsoft.com/office/drawing/2014/main" id="{09EC8A51-4621-CC2C-1F52-1EEB2FBD0C46}"/>
              </a:ext>
            </a:extLst>
          </p:cNvPr>
          <p:cNvSpPr/>
          <p:nvPr/>
        </p:nvSpPr>
        <p:spPr>
          <a:xfrm>
            <a:off x="4691924" y="5339352"/>
            <a:ext cx="1394234" cy="488887"/>
          </a:xfrm>
          <a:prstGeom prst="roundRect">
            <a:avLst/>
          </a:prstGeom>
          <a:ln>
            <a:noFill/>
          </a:ln>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a:latin typeface="Amasis MT Pro Black" panose="02040A04050005020304" pitchFamily="18" charset="0"/>
              </a:rPr>
              <a:t>BRICS</a:t>
            </a:r>
            <a:endParaRPr kumimoji="1" lang="ja-JP" altLang="en-US" sz="2400" dirty="0">
              <a:latin typeface="Amasis MT Pro Black" panose="02040A04050005020304" pitchFamily="18" charset="0"/>
            </a:endParaRPr>
          </a:p>
        </p:txBody>
      </p:sp>
      <p:sp>
        <p:nvSpPr>
          <p:cNvPr id="14" name="テキスト ボックス 13">
            <a:extLst>
              <a:ext uri="{FF2B5EF4-FFF2-40B4-BE49-F238E27FC236}">
                <a16:creationId xmlns:a16="http://schemas.microsoft.com/office/drawing/2014/main" id="{8827B3B4-9035-30CA-124B-555B57568E20}"/>
              </a:ext>
            </a:extLst>
          </p:cNvPr>
          <p:cNvSpPr txBox="1"/>
          <p:nvPr/>
        </p:nvSpPr>
        <p:spPr>
          <a:xfrm>
            <a:off x="9861416" y="4755100"/>
            <a:ext cx="2018958"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核武装したい！</a:t>
            </a:r>
          </a:p>
        </p:txBody>
      </p:sp>
      <p:cxnSp>
        <p:nvCxnSpPr>
          <p:cNvPr id="15" name="直線矢印コネクタ 14">
            <a:extLst>
              <a:ext uri="{FF2B5EF4-FFF2-40B4-BE49-F238E27FC236}">
                <a16:creationId xmlns:a16="http://schemas.microsoft.com/office/drawing/2014/main" id="{B753CF9C-7950-8FD6-B75C-9515879D49ED}"/>
              </a:ext>
            </a:extLst>
          </p:cNvPr>
          <p:cNvCxnSpPr>
            <a:cxnSpLocks/>
          </p:cNvCxnSpPr>
          <p:nvPr/>
        </p:nvCxnSpPr>
        <p:spPr>
          <a:xfrm flipH="1">
            <a:off x="6761950" y="4988458"/>
            <a:ext cx="3226251" cy="0"/>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D38EDF77-72B4-B152-9501-D62180313429}"/>
              </a:ext>
            </a:extLst>
          </p:cNvPr>
          <p:cNvPicPr>
            <a:picLocks noChangeAspect="1"/>
          </p:cNvPicPr>
          <p:nvPr/>
        </p:nvPicPr>
        <p:blipFill>
          <a:blip r:embed="rId3"/>
          <a:stretch>
            <a:fillRect/>
          </a:stretch>
        </p:blipFill>
        <p:spPr>
          <a:xfrm>
            <a:off x="10260172" y="1640734"/>
            <a:ext cx="1333279" cy="924332"/>
          </a:xfrm>
          <a:prstGeom prst="rect">
            <a:avLst/>
          </a:prstGeom>
        </p:spPr>
      </p:pic>
      <p:pic>
        <p:nvPicPr>
          <p:cNvPr id="22" name="図 21">
            <a:extLst>
              <a:ext uri="{FF2B5EF4-FFF2-40B4-BE49-F238E27FC236}">
                <a16:creationId xmlns:a16="http://schemas.microsoft.com/office/drawing/2014/main" id="{779F60F7-85BE-E1C7-EDDD-3ED3BB4EDCA2}"/>
              </a:ext>
            </a:extLst>
          </p:cNvPr>
          <p:cNvPicPr>
            <a:picLocks noChangeAspect="1"/>
          </p:cNvPicPr>
          <p:nvPr/>
        </p:nvPicPr>
        <p:blipFill>
          <a:blip r:embed="rId3"/>
          <a:stretch>
            <a:fillRect/>
          </a:stretch>
        </p:blipFill>
        <p:spPr>
          <a:xfrm>
            <a:off x="1265188" y="950175"/>
            <a:ext cx="1333279" cy="924332"/>
          </a:xfrm>
          <a:prstGeom prst="rect">
            <a:avLst/>
          </a:prstGeom>
        </p:spPr>
      </p:pic>
      <p:sp>
        <p:nvSpPr>
          <p:cNvPr id="24" name="テキスト ボックス 23">
            <a:extLst>
              <a:ext uri="{FF2B5EF4-FFF2-40B4-BE49-F238E27FC236}">
                <a16:creationId xmlns:a16="http://schemas.microsoft.com/office/drawing/2014/main" id="{FA769389-8A6D-2B0B-513B-D6483E5D17DF}"/>
              </a:ext>
            </a:extLst>
          </p:cNvPr>
          <p:cNvSpPr txBox="1"/>
          <p:nvPr/>
        </p:nvSpPr>
        <p:spPr>
          <a:xfrm>
            <a:off x="10197140" y="2535418"/>
            <a:ext cx="1683234"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シーア派の核兵器</a:t>
            </a:r>
          </a:p>
        </p:txBody>
      </p:sp>
      <p:sp>
        <p:nvSpPr>
          <p:cNvPr id="25" name="テキスト ボックス 24">
            <a:extLst>
              <a:ext uri="{FF2B5EF4-FFF2-40B4-BE49-F238E27FC236}">
                <a16:creationId xmlns:a16="http://schemas.microsoft.com/office/drawing/2014/main" id="{5BB462CE-217A-4E80-5262-D930C91E1BEE}"/>
              </a:ext>
            </a:extLst>
          </p:cNvPr>
          <p:cNvSpPr txBox="1"/>
          <p:nvPr/>
        </p:nvSpPr>
        <p:spPr>
          <a:xfrm>
            <a:off x="9807099" y="5185605"/>
            <a:ext cx="2287338"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スンニ派の核兵器の欲しい</a:t>
            </a:r>
          </a:p>
        </p:txBody>
      </p:sp>
      <p:sp>
        <p:nvSpPr>
          <p:cNvPr id="26" name="テキスト ボックス 25">
            <a:extLst>
              <a:ext uri="{FF2B5EF4-FFF2-40B4-BE49-F238E27FC236}">
                <a16:creationId xmlns:a16="http://schemas.microsoft.com/office/drawing/2014/main" id="{852052D3-38C6-C6AF-1D8F-B6B11B1467A5}"/>
              </a:ext>
            </a:extLst>
          </p:cNvPr>
          <p:cNvSpPr txBox="1"/>
          <p:nvPr/>
        </p:nvSpPr>
        <p:spPr>
          <a:xfrm>
            <a:off x="311626" y="1212286"/>
            <a:ext cx="1129451"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核武装</a:t>
            </a:r>
          </a:p>
        </p:txBody>
      </p:sp>
      <p:pic>
        <p:nvPicPr>
          <p:cNvPr id="2" name="図 1">
            <a:extLst>
              <a:ext uri="{FF2B5EF4-FFF2-40B4-BE49-F238E27FC236}">
                <a16:creationId xmlns:a16="http://schemas.microsoft.com/office/drawing/2014/main" id="{01D4DA14-2921-C6EB-8959-2D6DBC96E6CB}"/>
              </a:ext>
            </a:extLst>
          </p:cNvPr>
          <p:cNvPicPr>
            <a:picLocks noChangeAspect="1"/>
          </p:cNvPicPr>
          <p:nvPr/>
        </p:nvPicPr>
        <p:blipFill>
          <a:blip r:embed="rId3"/>
          <a:stretch>
            <a:fillRect/>
          </a:stretch>
        </p:blipFill>
        <p:spPr>
          <a:xfrm>
            <a:off x="502644" y="4526292"/>
            <a:ext cx="1333279" cy="924332"/>
          </a:xfrm>
          <a:prstGeom prst="rect">
            <a:avLst/>
          </a:prstGeom>
        </p:spPr>
      </p:pic>
      <p:sp>
        <p:nvSpPr>
          <p:cNvPr id="3" name="テキスト ボックス 2">
            <a:extLst>
              <a:ext uri="{FF2B5EF4-FFF2-40B4-BE49-F238E27FC236}">
                <a16:creationId xmlns:a16="http://schemas.microsoft.com/office/drawing/2014/main" id="{F47D782F-7C4B-10E5-A8A8-F8EB500C317A}"/>
              </a:ext>
            </a:extLst>
          </p:cNvPr>
          <p:cNvSpPr txBox="1"/>
          <p:nvPr/>
        </p:nvSpPr>
        <p:spPr>
          <a:xfrm>
            <a:off x="29261" y="4187738"/>
            <a:ext cx="228164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パキスタンの核兵器</a:t>
            </a:r>
          </a:p>
        </p:txBody>
      </p:sp>
      <p:cxnSp>
        <p:nvCxnSpPr>
          <p:cNvPr id="18" name="直線矢印コネクタ 17">
            <a:extLst>
              <a:ext uri="{FF2B5EF4-FFF2-40B4-BE49-F238E27FC236}">
                <a16:creationId xmlns:a16="http://schemas.microsoft.com/office/drawing/2014/main" id="{30377DE2-1535-8647-009E-DCE372B68501}"/>
              </a:ext>
            </a:extLst>
          </p:cNvPr>
          <p:cNvCxnSpPr/>
          <p:nvPr/>
        </p:nvCxnSpPr>
        <p:spPr>
          <a:xfrm flipH="1">
            <a:off x="1825045" y="4988458"/>
            <a:ext cx="2047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00238" cy="6857999"/>
            <a:chOff x="-6081" y="-1"/>
            <a:chExt cx="9005619" cy="5400675"/>
          </a:xfrm>
          <a:solidFill>
            <a:schemeClr val="accent6">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solidFill>
              <a:schemeClr val="accent5">
                <a:lumMod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92464"/>
              <a:ext cx="8999537" cy="2987260"/>
            </a:xfrm>
            <a:prstGeom prst="rect">
              <a:avLst/>
            </a:prstGeom>
            <a:solidFill>
              <a:schemeClr val="accent5">
                <a:lumMod val="50000"/>
              </a:schemeClr>
            </a:solidFill>
            <a:effectLst/>
          </p:spPr>
          <p:txBody>
            <a:bodyPr wrap="square" rtlCol="0">
              <a:spAutoFit/>
            </a:bodyPr>
            <a:lstStyle/>
            <a:p>
              <a:pPr algn="ctr"/>
              <a:endParaRPr lang="en-US" altLang="ja-JP" sz="10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8800" dirty="0">
                  <a:solidFill>
                    <a:schemeClr val="bg1"/>
                  </a:solidFill>
                  <a:effectLst>
                    <a:outerShdw blurRad="38100" dist="38100" dir="2700000" algn="tl">
                      <a:srgbClr val="000000">
                        <a:alpha val="43137"/>
                      </a:srgbClr>
                    </a:outerShdw>
                  </a:effectLst>
                  <a:latin typeface="HGPｺﾞｼｯｸE" panose="020B0900000000000000" pitchFamily="50" charset="-128"/>
                  <a:ea typeface="HGPｺﾞｼｯｸE" panose="020B0900000000000000" pitchFamily="50" charset="-128"/>
                </a:rPr>
                <a:t>ハマス＝イスラエル戦争</a:t>
              </a:r>
              <a:endParaRPr lang="en-US" altLang="ja-JP" sz="8000" dirty="0">
                <a:solidFill>
                  <a:schemeClr val="bg1"/>
                </a:solidFill>
                <a:effectLst>
                  <a:outerShdw blurRad="38100" dist="38100" dir="2700000" algn="tl">
                    <a:srgbClr val="000000">
                      <a:alpha val="43137"/>
                    </a:srgbClr>
                  </a:outerShdw>
                </a:effectLst>
                <a:latin typeface="HGPｺﾞｼｯｸE" panose="020B0900000000000000" pitchFamily="50" charset="-128"/>
                <a:ea typeface="HGPｺﾞｼｯｸE" panose="020B0900000000000000" pitchFamily="50" charset="-128"/>
              </a:endParaRPr>
            </a:p>
            <a:p>
              <a:pPr algn="ctr"/>
              <a:endParaRPr lang="en-US" altLang="ja-JP" sz="105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accent3">
                      <a:lumMod val="60000"/>
                      <a:lumOff val="40000"/>
                    </a:schemeClr>
                  </a:solidFill>
                  <a:latin typeface="BIZ UDPゴシック" panose="020B0400000000000000" pitchFamily="50" charset="-128"/>
                  <a:ea typeface="BIZ UDPゴシック" panose="020B0400000000000000" pitchFamily="50" charset="-128"/>
                </a:rPr>
                <a:t>～奇襲作戦の</a:t>
              </a:r>
              <a:r>
                <a:rPr lang="ja-JP" altLang="en-US" sz="4400" dirty="0">
                  <a:solidFill>
                    <a:schemeClr val="accent3">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初動と中東・ウクライナの状況</a:t>
              </a:r>
              <a:r>
                <a:rPr lang="ja-JP" altLang="en-US" sz="4400" dirty="0">
                  <a:solidFill>
                    <a:schemeClr val="accent3">
                      <a:lumMod val="60000"/>
                      <a:lumOff val="40000"/>
                    </a:schemeClr>
                  </a:solidFill>
                  <a:latin typeface="BIZ UDPゴシック" panose="020B0400000000000000" pitchFamily="50" charset="-128"/>
                  <a:ea typeface="BIZ UDPゴシック" panose="020B0400000000000000" pitchFamily="50" charset="-128"/>
                </a:rPr>
                <a:t>～</a:t>
              </a:r>
              <a:endParaRPr lang="en-US" altLang="ja-JP" sz="4400" dirty="0">
                <a:solidFill>
                  <a:schemeClr val="accent3">
                    <a:lumMod val="60000"/>
                    <a:lumOff val="40000"/>
                  </a:schemeClr>
                </a:solidFill>
                <a:latin typeface="BIZ UDPゴシック" panose="020B0400000000000000" pitchFamily="50" charset="-128"/>
                <a:ea typeface="BIZ UDPゴシック" panose="020B0400000000000000" pitchFamily="50" charset="-128"/>
              </a:endParaRPr>
            </a:p>
            <a:p>
              <a:pPr algn="ctr"/>
              <a:endParaRPr lang="en-US" altLang="ja-JP" sz="4400" dirty="0">
                <a:ln w="19050">
                  <a:solidFill>
                    <a:schemeClr val="bg1">
                      <a:lumMod val="95000"/>
                    </a:schemeClr>
                  </a:solidFill>
                </a:ln>
                <a:solidFill>
                  <a:schemeClr val="accent3">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4400" dirty="0">
                  <a:ln w="19050">
                    <a:solidFill>
                      <a:schemeClr val="bg1">
                        <a:lumMod val="95000"/>
                      </a:schemeClr>
                    </a:solidFill>
                  </a:ln>
                  <a:solidFill>
                    <a:schemeClr val="accent3">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２０２３．１０．９</a:t>
              </a:r>
              <a:endParaRPr lang="ja-JP" altLang="en-US" sz="6000" dirty="0">
                <a:ln w="19050">
                  <a:solidFill>
                    <a:schemeClr val="bg1">
                      <a:lumMod val="95000"/>
                    </a:schemeClr>
                  </a:solidFill>
                </a:ln>
                <a:solidFill>
                  <a:schemeClr val="accent3">
                    <a:lumMod val="60000"/>
                    <a:lumOff val="40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386230000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83993</TotalTime>
  <Words>1922</Words>
  <Application>Microsoft Office PowerPoint</Application>
  <PresentationFormat>ワイド画面</PresentationFormat>
  <Paragraphs>278</Paragraphs>
  <Slides>27</Slides>
  <Notes>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BIZ UDPゴシック</vt:lpstr>
      <vt:lpstr>BIZ UDP明朝 Medium</vt:lpstr>
      <vt:lpstr>BIZ UDゴシック</vt:lpstr>
      <vt:lpstr>HGPｺﾞｼｯｸE</vt:lpstr>
      <vt:lpstr>Meiryo UI</vt:lpstr>
      <vt:lpstr>UD Digi Kyokasho NK-B</vt:lpstr>
      <vt:lpstr>游ゴシック</vt:lpstr>
      <vt:lpstr>游ゴシック Light</vt:lpstr>
      <vt:lpstr>72 Black</vt:lpstr>
      <vt:lpstr>Amasis MT Pro Black</vt:lpstr>
      <vt:lpstr>Arial</vt:lpstr>
      <vt:lpstr>Arial</vt:lpstr>
      <vt:lpstr>Berlin Sans FB Demi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343</cp:revision>
  <cp:lastPrinted>2023-07-25T02:16:56Z</cp:lastPrinted>
  <dcterms:created xsi:type="dcterms:W3CDTF">2023-03-29T00:02:56Z</dcterms:created>
  <dcterms:modified xsi:type="dcterms:W3CDTF">2023-10-24T08:33:40Z</dcterms:modified>
</cp:coreProperties>
</file>